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34"/>
  </p:notesMasterIdLst>
  <p:handoutMasterIdLst>
    <p:handoutMasterId r:id="rId35"/>
  </p:handoutMasterIdLst>
  <p:sldIdLst>
    <p:sldId id="256" r:id="rId2"/>
    <p:sldId id="294" r:id="rId3"/>
    <p:sldId id="296" r:id="rId4"/>
    <p:sldId id="257" r:id="rId5"/>
    <p:sldId id="263" r:id="rId6"/>
    <p:sldId id="282" r:id="rId7"/>
    <p:sldId id="283" r:id="rId8"/>
    <p:sldId id="284" r:id="rId9"/>
    <p:sldId id="285" r:id="rId10"/>
    <p:sldId id="286" r:id="rId11"/>
    <p:sldId id="287" r:id="rId12"/>
    <p:sldId id="288" r:id="rId13"/>
    <p:sldId id="275" r:id="rId14"/>
    <p:sldId id="259" r:id="rId15"/>
    <p:sldId id="297" r:id="rId16"/>
    <p:sldId id="298" r:id="rId17"/>
    <p:sldId id="313" r:id="rId18"/>
    <p:sldId id="299" r:id="rId19"/>
    <p:sldId id="300" r:id="rId20"/>
    <p:sldId id="301" r:id="rId21"/>
    <p:sldId id="302" r:id="rId22"/>
    <p:sldId id="260" r:id="rId23"/>
    <p:sldId id="276" r:id="rId24"/>
    <p:sldId id="277" r:id="rId25"/>
    <p:sldId id="278" r:id="rId26"/>
    <p:sldId id="314" r:id="rId27"/>
    <p:sldId id="315" r:id="rId28"/>
    <p:sldId id="316" r:id="rId29"/>
    <p:sldId id="317" r:id="rId30"/>
    <p:sldId id="318" r:id="rId31"/>
    <p:sldId id="319" r:id="rId32"/>
    <p:sldId id="320" r:id="rId33"/>
  </p:sldIdLst>
  <p:sldSz cx="9144000" cy="6858000" type="screen4x3"/>
  <p:notesSz cx="6797675" cy="992822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87" autoAdjust="0"/>
    <p:restoredTop sz="94660"/>
  </p:normalViewPr>
  <p:slideViewPr>
    <p:cSldViewPr>
      <p:cViewPr>
        <p:scale>
          <a:sx n="76" d="100"/>
          <a:sy n="76" d="100"/>
        </p:scale>
        <p:origin x="-1218"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70BA1E-E526-7B47-A534-928CF4D0A0C6}" type="doc">
      <dgm:prSet loTypeId="urn:microsoft.com/office/officeart/2005/8/layout/venn1" loCatId="" qsTypeId="urn:microsoft.com/office/officeart/2005/8/quickstyle/simple4" qsCatId="simple" csTypeId="urn:microsoft.com/office/officeart/2005/8/colors/accent1_2" csCatId="accent1" phldr="1"/>
      <dgm:spPr/>
    </dgm:pt>
    <dgm:pt modelId="{F138EFDE-48C7-1D41-B638-C949E2378BEF}">
      <dgm:prSet phldrT="[Текст]"/>
      <dgm:spPr>
        <a:solidFill>
          <a:srgbClr val="FF0000"/>
        </a:solidFill>
      </dgm:spPr>
      <dgm:t>
        <a:bodyPr/>
        <a:lstStyle/>
        <a:p>
          <a:r>
            <a:rPr lang="ru-RU" dirty="0" smtClean="0"/>
            <a:t>Запрещенные субсидии</a:t>
          </a:r>
          <a:endParaRPr lang="ru-RU" dirty="0"/>
        </a:p>
      </dgm:t>
    </dgm:pt>
    <dgm:pt modelId="{18817D95-E49F-1F4E-842F-42CF883A22EE}" type="parTrans" cxnId="{27846C0B-B2F0-3047-B40C-849E1C0C57CA}">
      <dgm:prSet/>
      <dgm:spPr/>
      <dgm:t>
        <a:bodyPr/>
        <a:lstStyle/>
        <a:p>
          <a:endParaRPr lang="ru-RU"/>
        </a:p>
      </dgm:t>
    </dgm:pt>
    <dgm:pt modelId="{13FB87E9-1D79-7849-88DF-EC7EBAA5A3EE}" type="sibTrans" cxnId="{27846C0B-B2F0-3047-B40C-849E1C0C57CA}">
      <dgm:prSet/>
      <dgm:spPr/>
      <dgm:t>
        <a:bodyPr/>
        <a:lstStyle/>
        <a:p>
          <a:endParaRPr lang="ru-RU"/>
        </a:p>
      </dgm:t>
    </dgm:pt>
    <dgm:pt modelId="{7D6353BD-2677-5242-8750-4B19F7944623}">
      <dgm:prSet phldrT="[Текст]"/>
      <dgm:spPr>
        <a:solidFill>
          <a:srgbClr val="FFFF00"/>
        </a:solidFill>
      </dgm:spPr>
      <dgm:t>
        <a:bodyPr/>
        <a:lstStyle/>
        <a:p>
          <a:r>
            <a:rPr lang="ru-RU" dirty="0" smtClean="0"/>
            <a:t>Субсидии, дающие основания для применения мер</a:t>
          </a:r>
          <a:endParaRPr lang="ru-RU" dirty="0"/>
        </a:p>
      </dgm:t>
    </dgm:pt>
    <dgm:pt modelId="{C10CC192-45C1-7D40-B4CC-04A5CFE987CC}" type="parTrans" cxnId="{4ED7A914-E680-0049-BA4E-88314A2E3490}">
      <dgm:prSet/>
      <dgm:spPr/>
      <dgm:t>
        <a:bodyPr/>
        <a:lstStyle/>
        <a:p>
          <a:endParaRPr lang="ru-RU"/>
        </a:p>
      </dgm:t>
    </dgm:pt>
    <dgm:pt modelId="{0D9D59EA-4EF6-3B4F-A317-CABC0A52BAD6}" type="sibTrans" cxnId="{4ED7A914-E680-0049-BA4E-88314A2E3490}">
      <dgm:prSet/>
      <dgm:spPr/>
      <dgm:t>
        <a:bodyPr/>
        <a:lstStyle/>
        <a:p>
          <a:endParaRPr lang="ru-RU"/>
        </a:p>
      </dgm:t>
    </dgm:pt>
    <dgm:pt modelId="{1279F31B-C6C8-A24E-8AED-F91504414B57}">
      <dgm:prSet phldrT="[Текст]"/>
      <dgm:spPr>
        <a:solidFill>
          <a:srgbClr val="008000"/>
        </a:solidFill>
      </dgm:spPr>
      <dgm:t>
        <a:bodyPr/>
        <a:lstStyle/>
        <a:p>
          <a:r>
            <a:rPr lang="ru-RU" dirty="0" smtClean="0"/>
            <a:t>Субсидии, не дающие основания для применения мер</a:t>
          </a:r>
          <a:endParaRPr lang="ru-RU" dirty="0"/>
        </a:p>
      </dgm:t>
    </dgm:pt>
    <dgm:pt modelId="{BBE809A0-56F2-DE41-AEC7-C8A8B8C0E5ED}" type="parTrans" cxnId="{C75EC047-E79E-B646-8B72-DDD8FF59D1F2}">
      <dgm:prSet/>
      <dgm:spPr/>
      <dgm:t>
        <a:bodyPr/>
        <a:lstStyle/>
        <a:p>
          <a:endParaRPr lang="ru-RU"/>
        </a:p>
      </dgm:t>
    </dgm:pt>
    <dgm:pt modelId="{1A89F985-3EE8-A143-BFBD-9E6F3439C021}" type="sibTrans" cxnId="{C75EC047-E79E-B646-8B72-DDD8FF59D1F2}">
      <dgm:prSet/>
      <dgm:spPr/>
      <dgm:t>
        <a:bodyPr/>
        <a:lstStyle/>
        <a:p>
          <a:endParaRPr lang="ru-RU"/>
        </a:p>
      </dgm:t>
    </dgm:pt>
    <dgm:pt modelId="{FE132F15-ACB5-0442-8FC2-609921F1274C}" type="pres">
      <dgm:prSet presAssocID="{EC70BA1E-E526-7B47-A534-928CF4D0A0C6}" presName="compositeShape" presStyleCnt="0">
        <dgm:presLayoutVars>
          <dgm:chMax val="7"/>
          <dgm:dir/>
          <dgm:resizeHandles val="exact"/>
        </dgm:presLayoutVars>
      </dgm:prSet>
      <dgm:spPr/>
    </dgm:pt>
    <dgm:pt modelId="{483ED7E6-014F-9844-B4F4-E988DDAC045C}" type="pres">
      <dgm:prSet presAssocID="{F138EFDE-48C7-1D41-B638-C949E2378BEF}" presName="circ1" presStyleLbl="vennNode1" presStyleIdx="0" presStyleCnt="3"/>
      <dgm:spPr/>
      <dgm:t>
        <a:bodyPr/>
        <a:lstStyle/>
        <a:p>
          <a:endParaRPr lang="ru-RU"/>
        </a:p>
      </dgm:t>
    </dgm:pt>
    <dgm:pt modelId="{A3F10F37-533D-4847-A227-01C8263BB4FA}" type="pres">
      <dgm:prSet presAssocID="{F138EFDE-48C7-1D41-B638-C949E2378BEF}" presName="circ1Tx" presStyleLbl="revTx" presStyleIdx="0" presStyleCnt="0">
        <dgm:presLayoutVars>
          <dgm:chMax val="0"/>
          <dgm:chPref val="0"/>
          <dgm:bulletEnabled val="1"/>
        </dgm:presLayoutVars>
      </dgm:prSet>
      <dgm:spPr/>
      <dgm:t>
        <a:bodyPr/>
        <a:lstStyle/>
        <a:p>
          <a:endParaRPr lang="ru-RU"/>
        </a:p>
      </dgm:t>
    </dgm:pt>
    <dgm:pt modelId="{42823ACE-2A46-904A-AE71-51307B3FE109}" type="pres">
      <dgm:prSet presAssocID="{7D6353BD-2677-5242-8750-4B19F7944623}" presName="circ2" presStyleLbl="vennNode1" presStyleIdx="1" presStyleCnt="3"/>
      <dgm:spPr/>
      <dgm:t>
        <a:bodyPr/>
        <a:lstStyle/>
        <a:p>
          <a:endParaRPr lang="ru-RU"/>
        </a:p>
      </dgm:t>
    </dgm:pt>
    <dgm:pt modelId="{4DE73574-A224-F745-AEF6-EFA20481D98A}" type="pres">
      <dgm:prSet presAssocID="{7D6353BD-2677-5242-8750-4B19F7944623}" presName="circ2Tx" presStyleLbl="revTx" presStyleIdx="0" presStyleCnt="0">
        <dgm:presLayoutVars>
          <dgm:chMax val="0"/>
          <dgm:chPref val="0"/>
          <dgm:bulletEnabled val="1"/>
        </dgm:presLayoutVars>
      </dgm:prSet>
      <dgm:spPr/>
      <dgm:t>
        <a:bodyPr/>
        <a:lstStyle/>
        <a:p>
          <a:endParaRPr lang="ru-RU"/>
        </a:p>
      </dgm:t>
    </dgm:pt>
    <dgm:pt modelId="{03D26348-0198-5648-98E4-B1CA18411E81}" type="pres">
      <dgm:prSet presAssocID="{1279F31B-C6C8-A24E-8AED-F91504414B57}" presName="circ3" presStyleLbl="vennNode1" presStyleIdx="2" presStyleCnt="3"/>
      <dgm:spPr/>
      <dgm:t>
        <a:bodyPr/>
        <a:lstStyle/>
        <a:p>
          <a:endParaRPr lang="ru-RU"/>
        </a:p>
      </dgm:t>
    </dgm:pt>
    <dgm:pt modelId="{B004BFED-017F-5F43-8F7E-AF6AF3C5F2A3}" type="pres">
      <dgm:prSet presAssocID="{1279F31B-C6C8-A24E-8AED-F91504414B57}" presName="circ3Tx" presStyleLbl="revTx" presStyleIdx="0" presStyleCnt="0">
        <dgm:presLayoutVars>
          <dgm:chMax val="0"/>
          <dgm:chPref val="0"/>
          <dgm:bulletEnabled val="1"/>
        </dgm:presLayoutVars>
      </dgm:prSet>
      <dgm:spPr/>
      <dgm:t>
        <a:bodyPr/>
        <a:lstStyle/>
        <a:p>
          <a:endParaRPr lang="ru-RU"/>
        </a:p>
      </dgm:t>
    </dgm:pt>
  </dgm:ptLst>
  <dgm:cxnLst>
    <dgm:cxn modelId="{D2C995C0-40BA-754F-84A9-890A668A674F}" type="presOf" srcId="{1279F31B-C6C8-A24E-8AED-F91504414B57}" destId="{B004BFED-017F-5F43-8F7E-AF6AF3C5F2A3}" srcOrd="1" destOrd="0" presId="urn:microsoft.com/office/officeart/2005/8/layout/venn1"/>
    <dgm:cxn modelId="{C9AF34F9-5655-054E-9C21-EF7A7E2B8F60}" type="presOf" srcId="{F138EFDE-48C7-1D41-B638-C949E2378BEF}" destId="{A3F10F37-533D-4847-A227-01C8263BB4FA}" srcOrd="1" destOrd="0" presId="urn:microsoft.com/office/officeart/2005/8/layout/venn1"/>
    <dgm:cxn modelId="{831913F7-42D2-5C4A-B4B2-9E3A1DBED67D}" type="presOf" srcId="{7D6353BD-2677-5242-8750-4B19F7944623}" destId="{42823ACE-2A46-904A-AE71-51307B3FE109}" srcOrd="0" destOrd="0" presId="urn:microsoft.com/office/officeart/2005/8/layout/venn1"/>
    <dgm:cxn modelId="{F6D0774F-7CEE-2D40-AEE9-738A248855D4}" type="presOf" srcId="{7D6353BD-2677-5242-8750-4B19F7944623}" destId="{4DE73574-A224-F745-AEF6-EFA20481D98A}" srcOrd="1" destOrd="0" presId="urn:microsoft.com/office/officeart/2005/8/layout/venn1"/>
    <dgm:cxn modelId="{5BE3F07D-4A20-3345-8932-F9115D99DFE0}" type="presOf" srcId="{1279F31B-C6C8-A24E-8AED-F91504414B57}" destId="{03D26348-0198-5648-98E4-B1CA18411E81}" srcOrd="0" destOrd="0" presId="urn:microsoft.com/office/officeart/2005/8/layout/venn1"/>
    <dgm:cxn modelId="{FFED1967-E925-514A-BDD4-DEE36DECE19E}" type="presOf" srcId="{F138EFDE-48C7-1D41-B638-C949E2378BEF}" destId="{483ED7E6-014F-9844-B4F4-E988DDAC045C}" srcOrd="0" destOrd="0" presId="urn:microsoft.com/office/officeart/2005/8/layout/venn1"/>
    <dgm:cxn modelId="{27846C0B-B2F0-3047-B40C-849E1C0C57CA}" srcId="{EC70BA1E-E526-7B47-A534-928CF4D0A0C6}" destId="{F138EFDE-48C7-1D41-B638-C949E2378BEF}" srcOrd="0" destOrd="0" parTransId="{18817D95-E49F-1F4E-842F-42CF883A22EE}" sibTransId="{13FB87E9-1D79-7849-88DF-EC7EBAA5A3EE}"/>
    <dgm:cxn modelId="{C75EC047-E79E-B646-8B72-DDD8FF59D1F2}" srcId="{EC70BA1E-E526-7B47-A534-928CF4D0A0C6}" destId="{1279F31B-C6C8-A24E-8AED-F91504414B57}" srcOrd="2" destOrd="0" parTransId="{BBE809A0-56F2-DE41-AEC7-C8A8B8C0E5ED}" sibTransId="{1A89F985-3EE8-A143-BFBD-9E6F3439C021}"/>
    <dgm:cxn modelId="{BA38259E-C7A8-FA4D-8664-436E5700F7C5}" type="presOf" srcId="{EC70BA1E-E526-7B47-A534-928CF4D0A0C6}" destId="{FE132F15-ACB5-0442-8FC2-609921F1274C}" srcOrd="0" destOrd="0" presId="urn:microsoft.com/office/officeart/2005/8/layout/venn1"/>
    <dgm:cxn modelId="{4ED7A914-E680-0049-BA4E-88314A2E3490}" srcId="{EC70BA1E-E526-7B47-A534-928CF4D0A0C6}" destId="{7D6353BD-2677-5242-8750-4B19F7944623}" srcOrd="1" destOrd="0" parTransId="{C10CC192-45C1-7D40-B4CC-04A5CFE987CC}" sibTransId="{0D9D59EA-4EF6-3B4F-A317-CABC0A52BAD6}"/>
    <dgm:cxn modelId="{8F00F0F4-54E8-DA47-958A-653ADB0A59FA}" type="presParOf" srcId="{FE132F15-ACB5-0442-8FC2-609921F1274C}" destId="{483ED7E6-014F-9844-B4F4-E988DDAC045C}" srcOrd="0" destOrd="0" presId="urn:microsoft.com/office/officeart/2005/8/layout/venn1"/>
    <dgm:cxn modelId="{43EBB5CE-0329-3648-8D33-B3C532366898}" type="presParOf" srcId="{FE132F15-ACB5-0442-8FC2-609921F1274C}" destId="{A3F10F37-533D-4847-A227-01C8263BB4FA}" srcOrd="1" destOrd="0" presId="urn:microsoft.com/office/officeart/2005/8/layout/venn1"/>
    <dgm:cxn modelId="{71DD952B-FBAC-3547-A0AC-54774C878D41}" type="presParOf" srcId="{FE132F15-ACB5-0442-8FC2-609921F1274C}" destId="{42823ACE-2A46-904A-AE71-51307B3FE109}" srcOrd="2" destOrd="0" presId="urn:microsoft.com/office/officeart/2005/8/layout/venn1"/>
    <dgm:cxn modelId="{B35DE319-24B9-8E45-BF88-08080C89ACD4}" type="presParOf" srcId="{FE132F15-ACB5-0442-8FC2-609921F1274C}" destId="{4DE73574-A224-F745-AEF6-EFA20481D98A}" srcOrd="3" destOrd="0" presId="urn:microsoft.com/office/officeart/2005/8/layout/venn1"/>
    <dgm:cxn modelId="{6A44FA4B-562B-2440-9F67-86F000E52FB2}" type="presParOf" srcId="{FE132F15-ACB5-0442-8FC2-609921F1274C}" destId="{03D26348-0198-5648-98E4-B1CA18411E81}" srcOrd="4" destOrd="0" presId="urn:microsoft.com/office/officeart/2005/8/layout/venn1"/>
    <dgm:cxn modelId="{9D422DD5-495B-AC48-A41C-67148B060F7F}" type="presParOf" srcId="{FE132F15-ACB5-0442-8FC2-609921F1274C}" destId="{B004BFED-017F-5F43-8F7E-AF6AF3C5F2A3}"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3ED7E6-014F-9844-B4F4-E988DDAC045C}">
      <dsp:nvSpPr>
        <dsp:cNvPr id="0" name=""/>
        <dsp:cNvSpPr/>
      </dsp:nvSpPr>
      <dsp:spPr>
        <a:xfrm>
          <a:off x="2660550" y="61662"/>
          <a:ext cx="2959819" cy="2959819"/>
        </a:xfrm>
        <a:prstGeom prst="ellipse">
          <a:avLst/>
        </a:prstGeom>
        <a:solidFill>
          <a:srgbClr val="FF0000"/>
        </a:soli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r>
            <a:rPr lang="ru-RU" sz="2200" kern="1200" dirty="0" smtClean="0"/>
            <a:t>Запрещенные субсидии</a:t>
          </a:r>
          <a:endParaRPr lang="ru-RU" sz="2200" kern="1200" dirty="0"/>
        </a:p>
      </dsp:txBody>
      <dsp:txXfrm>
        <a:off x="3055192" y="579631"/>
        <a:ext cx="2170534" cy="1331918"/>
      </dsp:txXfrm>
    </dsp:sp>
    <dsp:sp modelId="{42823ACE-2A46-904A-AE71-51307B3FE109}">
      <dsp:nvSpPr>
        <dsp:cNvPr id="0" name=""/>
        <dsp:cNvSpPr/>
      </dsp:nvSpPr>
      <dsp:spPr>
        <a:xfrm>
          <a:off x="3728551" y="1911549"/>
          <a:ext cx="2959819" cy="2959819"/>
        </a:xfrm>
        <a:prstGeom prst="ellipse">
          <a:avLst/>
        </a:prstGeom>
        <a:solidFill>
          <a:srgbClr val="FFFF00"/>
        </a:soli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r>
            <a:rPr lang="ru-RU" sz="2200" kern="1200" dirty="0" smtClean="0"/>
            <a:t>Субсидии, дающие основания для применения мер</a:t>
          </a:r>
          <a:endParaRPr lang="ru-RU" sz="2200" kern="1200" dirty="0"/>
        </a:p>
      </dsp:txBody>
      <dsp:txXfrm>
        <a:off x="4633763" y="2676169"/>
        <a:ext cx="1775891" cy="1627900"/>
      </dsp:txXfrm>
    </dsp:sp>
    <dsp:sp modelId="{03D26348-0198-5648-98E4-B1CA18411E81}">
      <dsp:nvSpPr>
        <dsp:cNvPr id="0" name=""/>
        <dsp:cNvSpPr/>
      </dsp:nvSpPr>
      <dsp:spPr>
        <a:xfrm>
          <a:off x="1592548" y="1911549"/>
          <a:ext cx="2959819" cy="2959819"/>
        </a:xfrm>
        <a:prstGeom prst="ellipse">
          <a:avLst/>
        </a:prstGeom>
        <a:solidFill>
          <a:srgbClr val="008000"/>
        </a:soli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r>
            <a:rPr lang="ru-RU" sz="2200" kern="1200" dirty="0" smtClean="0"/>
            <a:t>Субсидии, не дающие основания для применения мер</a:t>
          </a:r>
          <a:endParaRPr lang="ru-RU" sz="2200" kern="1200" dirty="0"/>
        </a:p>
      </dsp:txBody>
      <dsp:txXfrm>
        <a:off x="1871265" y="2676169"/>
        <a:ext cx="1775891" cy="1627900"/>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C6E20F51-030E-4637-9977-FB9B66A17853}" type="datetimeFigureOut">
              <a:rPr lang="en-US" smtClean="0"/>
              <a:t>3/1/2021</a:t>
            </a:fld>
            <a:endParaRPr lang="en-US"/>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FE61C08E-999F-4AFB-A989-6B5E7EB02C24}" type="slidenum">
              <a:rPr lang="en-US" smtClean="0"/>
              <a:t>‹#›</a:t>
            </a:fld>
            <a:endParaRPr lang="en-US"/>
          </a:p>
        </p:txBody>
      </p:sp>
    </p:spTree>
    <p:extLst>
      <p:ext uri="{BB962C8B-B14F-4D97-AF65-F5344CB8AC3E}">
        <p14:creationId xmlns:p14="http://schemas.microsoft.com/office/powerpoint/2010/main" val="42292907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CACDF8CE-585B-4F5E-BA43-BDA558E10867}" type="datetimeFigureOut">
              <a:rPr lang="en-US" smtClean="0"/>
              <a:t>3/1/2021</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D70926A2-9DF2-4C64-81FD-73D33487CC20}" type="slidenum">
              <a:rPr lang="en-US" smtClean="0"/>
              <a:t>‹#›</a:t>
            </a:fld>
            <a:endParaRPr lang="en-US"/>
          </a:p>
        </p:txBody>
      </p:sp>
    </p:spTree>
    <p:extLst>
      <p:ext uri="{BB962C8B-B14F-4D97-AF65-F5344CB8AC3E}">
        <p14:creationId xmlns:p14="http://schemas.microsoft.com/office/powerpoint/2010/main" val="555698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0926A2-9DF2-4C64-81FD-73D33487CC20}" type="slidenum">
              <a:rPr lang="en-US" smtClean="0"/>
              <a:t>1</a:t>
            </a:fld>
            <a:endParaRPr lang="en-US"/>
          </a:p>
        </p:txBody>
      </p:sp>
    </p:spTree>
    <p:extLst>
      <p:ext uri="{BB962C8B-B14F-4D97-AF65-F5344CB8AC3E}">
        <p14:creationId xmlns:p14="http://schemas.microsoft.com/office/powerpoint/2010/main" val="32641672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222250" y="0"/>
            <a:ext cx="8696325" cy="1120775"/>
          </a:xfrm>
        </p:spPr>
        <p:txBody>
          <a:bodyPr lIns="0" rIns="0" anchor="b"/>
          <a:lstStyle>
            <a:lvl1pPr>
              <a:lnSpc>
                <a:spcPct val="89000"/>
              </a:lnSpc>
              <a:defRPr sz="6000" b="0"/>
            </a:lvl1pPr>
          </a:lstStyle>
          <a:p>
            <a:pPr lvl="0"/>
            <a:r>
              <a:rPr lang="en-US" noProof="0" dirty="0" smtClean="0"/>
              <a:t>Click to edit Master title style</a:t>
            </a:r>
          </a:p>
        </p:txBody>
      </p:sp>
      <p:sp>
        <p:nvSpPr>
          <p:cNvPr id="6147" name="Rectangle 3"/>
          <p:cNvSpPr>
            <a:spLocks noGrp="1" noChangeArrowheads="1"/>
          </p:cNvSpPr>
          <p:nvPr>
            <p:ph type="subTitle" idx="1"/>
          </p:nvPr>
        </p:nvSpPr>
        <p:spPr>
          <a:xfrm>
            <a:off x="230188" y="957263"/>
            <a:ext cx="8667750" cy="5316537"/>
          </a:xfrm>
        </p:spPr>
        <p:txBody>
          <a:bodyPr/>
          <a:lstStyle>
            <a:lvl1pPr marL="0" indent="0">
              <a:lnSpc>
                <a:spcPct val="87000"/>
              </a:lnSpc>
              <a:buFontTx/>
              <a:buNone/>
              <a:defRPr sz="5000"/>
            </a:lvl1pPr>
          </a:lstStyle>
          <a:p>
            <a:pPr lvl="0"/>
            <a:r>
              <a:rPr lang="en-US" noProof="0" dirty="0" smtClean="0"/>
              <a:t>Click to edit Master subtitle style</a:t>
            </a:r>
          </a:p>
        </p:txBody>
      </p:sp>
      <p:pic>
        <p:nvPicPr>
          <p:cNvPr id="6148" name="Picture 4" descr="KS_TitleLogo300_prin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0188" y="6453007"/>
            <a:ext cx="2469604" cy="18433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ru-RU"/>
          </a:p>
        </p:txBody>
      </p:sp>
      <p:sp>
        <p:nvSpPr>
          <p:cNvPr id="5" name="Slide Number Placeholder 4"/>
          <p:cNvSpPr>
            <a:spLocks noGrp="1"/>
          </p:cNvSpPr>
          <p:nvPr>
            <p:ph type="sldNum" sz="quarter" idx="11"/>
          </p:nvPr>
        </p:nvSpPr>
        <p:spPr/>
        <p:txBody>
          <a:bodyPr/>
          <a:lstStyle>
            <a:lvl1pPr>
              <a:defRPr/>
            </a:lvl1pPr>
          </a:lstStyle>
          <a:p>
            <a:fld id="{ECE7DDB7-825D-46DD-BC93-9805469576CC}" type="slidenum">
              <a:rPr lang="ru-RU" smtClean="0"/>
              <a:pPr/>
              <a:t>‹#›</a:t>
            </a:fld>
            <a:endParaRPr lang="ru-RU"/>
          </a:p>
        </p:txBody>
      </p:sp>
    </p:spTree>
    <p:extLst>
      <p:ext uri="{BB962C8B-B14F-4D97-AF65-F5344CB8AC3E}">
        <p14:creationId xmlns:p14="http://schemas.microsoft.com/office/powerpoint/2010/main" val="2163343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1000" y="0"/>
            <a:ext cx="2166938" cy="6273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7013" y="0"/>
            <a:ext cx="6351587" cy="6273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ru-RU"/>
          </a:p>
        </p:txBody>
      </p:sp>
      <p:sp>
        <p:nvSpPr>
          <p:cNvPr id="5" name="Slide Number Placeholder 4"/>
          <p:cNvSpPr>
            <a:spLocks noGrp="1"/>
          </p:cNvSpPr>
          <p:nvPr>
            <p:ph type="sldNum" sz="quarter" idx="11"/>
          </p:nvPr>
        </p:nvSpPr>
        <p:spPr/>
        <p:txBody>
          <a:bodyPr/>
          <a:lstStyle>
            <a:lvl1pPr>
              <a:defRPr/>
            </a:lvl1pPr>
          </a:lstStyle>
          <a:p>
            <a:fld id="{ECE7DDB7-825D-46DD-BC93-9805469576CC}" type="slidenum">
              <a:rPr lang="ru-RU" smtClean="0"/>
              <a:pPr/>
              <a:t>‹#›</a:t>
            </a:fld>
            <a:endParaRPr lang="ru-RU"/>
          </a:p>
        </p:txBody>
      </p:sp>
    </p:spTree>
    <p:extLst>
      <p:ext uri="{BB962C8B-B14F-4D97-AF65-F5344CB8AC3E}">
        <p14:creationId xmlns:p14="http://schemas.microsoft.com/office/powerpoint/2010/main" val="1425982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7013" y="270793"/>
            <a:ext cx="8666162" cy="1069975"/>
          </a:xfrm>
        </p:spPr>
        <p:txBody>
          <a:bodyPr/>
          <a:lstStyle>
            <a:lvl1pPr algn="ctr">
              <a:defRPr sz="3200" b="0" baseline="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95536" y="1340768"/>
            <a:ext cx="8280920" cy="4933032"/>
          </a:xfrm>
        </p:spPr>
        <p:txBody>
          <a:bodyPr/>
          <a:lstStyle>
            <a:lvl1pPr marL="290513" indent="-290513">
              <a:lnSpc>
                <a:spcPct val="100000"/>
              </a:lnSpc>
              <a:defRPr sz="1500" baseline="0">
                <a:latin typeface="Calibri" pitchFamily="34" charset="0"/>
              </a:defRPr>
            </a:lvl1pPr>
            <a:lvl2pPr marL="747713" indent="-519113">
              <a:lnSpc>
                <a:spcPct val="100000"/>
              </a:lnSpc>
              <a:defRPr baseline="0">
                <a:latin typeface="Calibri" pitchFamily="34" charset="0"/>
              </a:defRPr>
            </a:lvl2pPr>
            <a:lvl3pPr marL="1149350" indent="-520700">
              <a:lnSpc>
                <a:spcPct val="100000"/>
              </a:lnSpc>
              <a:defRPr baseline="0">
                <a:latin typeface="Calibri" pitchFamily="34" charset="0"/>
              </a:defRPr>
            </a:lvl3pPr>
            <a:lvl4pPr>
              <a:lnSpc>
                <a:spcPct val="100000"/>
              </a:lnSpc>
              <a:defRPr baseline="0">
                <a:latin typeface="Calibri" pitchFamily="34" charset="0"/>
              </a:defRPr>
            </a:lvl4pPr>
            <a:lvl5pPr>
              <a:lnSpc>
                <a:spcPct val="100000"/>
              </a:lnSpc>
              <a:defRPr baseline="0">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10"/>
          </p:nvPr>
        </p:nvSpPr>
        <p:spPr/>
        <p:txBody>
          <a:bodyPr/>
          <a:lstStyle>
            <a:lvl1pPr>
              <a:defRPr/>
            </a:lvl1pPr>
          </a:lstStyle>
          <a:p>
            <a:endParaRPr lang="ru-RU"/>
          </a:p>
        </p:txBody>
      </p:sp>
      <p:sp>
        <p:nvSpPr>
          <p:cNvPr id="5" name="Slide Number Placeholder 4"/>
          <p:cNvSpPr>
            <a:spLocks noGrp="1"/>
          </p:cNvSpPr>
          <p:nvPr>
            <p:ph type="sldNum" sz="quarter" idx="11"/>
          </p:nvPr>
        </p:nvSpPr>
        <p:spPr/>
        <p:txBody>
          <a:bodyPr/>
          <a:lstStyle>
            <a:lvl1pPr>
              <a:defRPr/>
            </a:lvl1pPr>
          </a:lstStyle>
          <a:p>
            <a:fld id="{906785E3-84EE-4EB7-80F5-7D7C537A6051}" type="slidenum">
              <a:rPr lang="ru-RU" smtClean="0"/>
              <a:t>‹#›</a:t>
            </a:fld>
            <a:endParaRPr lang="ru-RU" dirty="0"/>
          </a:p>
        </p:txBody>
      </p:sp>
    </p:spTree>
    <p:extLst>
      <p:ext uri="{BB962C8B-B14F-4D97-AF65-F5344CB8AC3E}">
        <p14:creationId xmlns:p14="http://schemas.microsoft.com/office/powerpoint/2010/main" val="412252778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endParaRPr lang="ru-RU"/>
          </a:p>
        </p:txBody>
      </p:sp>
      <p:sp>
        <p:nvSpPr>
          <p:cNvPr id="5" name="Slide Number Placeholder 4"/>
          <p:cNvSpPr>
            <a:spLocks noGrp="1"/>
          </p:cNvSpPr>
          <p:nvPr>
            <p:ph type="sldNum" sz="quarter" idx="11"/>
          </p:nvPr>
        </p:nvSpPr>
        <p:spPr/>
        <p:txBody>
          <a:bodyPr/>
          <a:lstStyle>
            <a:lvl1pPr>
              <a:defRPr/>
            </a:lvl1pPr>
          </a:lstStyle>
          <a:p>
            <a:fld id="{ECE7DDB7-825D-46DD-BC93-9805469576CC}" type="slidenum">
              <a:rPr lang="ru-RU" smtClean="0"/>
              <a:pPr/>
              <a:t>‹#›</a:t>
            </a:fld>
            <a:endParaRPr lang="ru-RU"/>
          </a:p>
        </p:txBody>
      </p:sp>
    </p:spTree>
    <p:extLst>
      <p:ext uri="{BB962C8B-B14F-4D97-AF65-F5344CB8AC3E}">
        <p14:creationId xmlns:p14="http://schemas.microsoft.com/office/powerpoint/2010/main" val="257420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1775" y="995363"/>
            <a:ext cx="4256088" cy="5278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0263" y="995363"/>
            <a:ext cx="4257675" cy="5278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endParaRPr lang="ru-RU"/>
          </a:p>
        </p:txBody>
      </p:sp>
      <p:sp>
        <p:nvSpPr>
          <p:cNvPr id="6" name="Slide Number Placeholder 5"/>
          <p:cNvSpPr>
            <a:spLocks noGrp="1"/>
          </p:cNvSpPr>
          <p:nvPr>
            <p:ph type="sldNum" sz="quarter" idx="11"/>
          </p:nvPr>
        </p:nvSpPr>
        <p:spPr/>
        <p:txBody>
          <a:bodyPr/>
          <a:lstStyle>
            <a:lvl1pPr>
              <a:defRPr/>
            </a:lvl1pPr>
          </a:lstStyle>
          <a:p>
            <a:fld id="{ECE7DDB7-825D-46DD-BC93-9805469576CC}" type="slidenum">
              <a:rPr lang="ru-RU" smtClean="0"/>
              <a:pPr/>
              <a:t>‹#›</a:t>
            </a:fld>
            <a:endParaRPr lang="ru-RU"/>
          </a:p>
        </p:txBody>
      </p:sp>
    </p:spTree>
    <p:extLst>
      <p:ext uri="{BB962C8B-B14F-4D97-AF65-F5344CB8AC3E}">
        <p14:creationId xmlns:p14="http://schemas.microsoft.com/office/powerpoint/2010/main" val="2796526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endParaRPr lang="ru-RU"/>
          </a:p>
        </p:txBody>
      </p:sp>
      <p:sp>
        <p:nvSpPr>
          <p:cNvPr id="8" name="Slide Number Placeholder 7"/>
          <p:cNvSpPr>
            <a:spLocks noGrp="1"/>
          </p:cNvSpPr>
          <p:nvPr>
            <p:ph type="sldNum" sz="quarter" idx="11"/>
          </p:nvPr>
        </p:nvSpPr>
        <p:spPr/>
        <p:txBody>
          <a:bodyPr/>
          <a:lstStyle>
            <a:lvl1pPr>
              <a:defRPr/>
            </a:lvl1pPr>
          </a:lstStyle>
          <a:p>
            <a:fld id="{ECE7DDB7-825D-46DD-BC93-9805469576CC}" type="slidenum">
              <a:rPr lang="ru-RU" smtClean="0"/>
              <a:pPr/>
              <a:t>‹#›</a:t>
            </a:fld>
            <a:endParaRPr lang="ru-RU"/>
          </a:p>
        </p:txBody>
      </p:sp>
    </p:spTree>
    <p:extLst>
      <p:ext uri="{BB962C8B-B14F-4D97-AF65-F5344CB8AC3E}">
        <p14:creationId xmlns:p14="http://schemas.microsoft.com/office/powerpoint/2010/main" val="1619410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endParaRPr lang="ru-RU"/>
          </a:p>
        </p:txBody>
      </p:sp>
      <p:sp>
        <p:nvSpPr>
          <p:cNvPr id="4" name="Slide Number Placeholder 3"/>
          <p:cNvSpPr>
            <a:spLocks noGrp="1"/>
          </p:cNvSpPr>
          <p:nvPr>
            <p:ph type="sldNum" sz="quarter" idx="11"/>
          </p:nvPr>
        </p:nvSpPr>
        <p:spPr/>
        <p:txBody>
          <a:bodyPr/>
          <a:lstStyle>
            <a:lvl1pPr>
              <a:defRPr/>
            </a:lvl1pPr>
          </a:lstStyle>
          <a:p>
            <a:fld id="{ECE7DDB7-825D-46DD-BC93-9805469576CC}" type="slidenum">
              <a:rPr lang="ru-RU" smtClean="0"/>
              <a:pPr/>
              <a:t>‹#›</a:t>
            </a:fld>
            <a:endParaRPr lang="ru-RU"/>
          </a:p>
        </p:txBody>
      </p:sp>
    </p:spTree>
    <p:extLst>
      <p:ext uri="{BB962C8B-B14F-4D97-AF65-F5344CB8AC3E}">
        <p14:creationId xmlns:p14="http://schemas.microsoft.com/office/powerpoint/2010/main" val="3617826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ru-RU"/>
          </a:p>
        </p:txBody>
      </p:sp>
      <p:sp>
        <p:nvSpPr>
          <p:cNvPr id="3" name="Slide Number Placeholder 2"/>
          <p:cNvSpPr>
            <a:spLocks noGrp="1"/>
          </p:cNvSpPr>
          <p:nvPr>
            <p:ph type="sldNum" sz="quarter" idx="11"/>
          </p:nvPr>
        </p:nvSpPr>
        <p:spPr/>
        <p:txBody>
          <a:bodyPr/>
          <a:lstStyle>
            <a:lvl1pPr>
              <a:defRPr/>
            </a:lvl1pPr>
          </a:lstStyle>
          <a:p>
            <a:fld id="{ECE7DDB7-825D-46DD-BC93-9805469576CC}" type="slidenum">
              <a:rPr lang="ru-RU" smtClean="0"/>
              <a:pPr/>
              <a:t>‹#›</a:t>
            </a:fld>
            <a:endParaRPr lang="ru-RU"/>
          </a:p>
        </p:txBody>
      </p:sp>
    </p:spTree>
    <p:extLst>
      <p:ext uri="{BB962C8B-B14F-4D97-AF65-F5344CB8AC3E}">
        <p14:creationId xmlns:p14="http://schemas.microsoft.com/office/powerpoint/2010/main" val="571494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ru-RU"/>
          </a:p>
        </p:txBody>
      </p:sp>
      <p:sp>
        <p:nvSpPr>
          <p:cNvPr id="6" name="Slide Number Placeholder 5"/>
          <p:cNvSpPr>
            <a:spLocks noGrp="1"/>
          </p:cNvSpPr>
          <p:nvPr>
            <p:ph type="sldNum" sz="quarter" idx="11"/>
          </p:nvPr>
        </p:nvSpPr>
        <p:spPr/>
        <p:txBody>
          <a:bodyPr/>
          <a:lstStyle>
            <a:lvl1pPr>
              <a:defRPr/>
            </a:lvl1pPr>
          </a:lstStyle>
          <a:p>
            <a:fld id="{ECE7DDB7-825D-46DD-BC93-9805469576CC}" type="slidenum">
              <a:rPr lang="ru-RU" smtClean="0"/>
              <a:pPr/>
              <a:t>‹#›</a:t>
            </a:fld>
            <a:endParaRPr lang="ru-RU"/>
          </a:p>
        </p:txBody>
      </p:sp>
    </p:spTree>
    <p:extLst>
      <p:ext uri="{BB962C8B-B14F-4D97-AF65-F5344CB8AC3E}">
        <p14:creationId xmlns:p14="http://schemas.microsoft.com/office/powerpoint/2010/main" val="3955317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ru-RU"/>
          </a:p>
        </p:txBody>
      </p:sp>
      <p:sp>
        <p:nvSpPr>
          <p:cNvPr id="6" name="Slide Number Placeholder 5"/>
          <p:cNvSpPr>
            <a:spLocks noGrp="1"/>
          </p:cNvSpPr>
          <p:nvPr>
            <p:ph type="sldNum" sz="quarter" idx="11"/>
          </p:nvPr>
        </p:nvSpPr>
        <p:spPr/>
        <p:txBody>
          <a:bodyPr/>
          <a:lstStyle>
            <a:lvl1pPr>
              <a:defRPr/>
            </a:lvl1pPr>
          </a:lstStyle>
          <a:p>
            <a:fld id="{ECE7DDB7-825D-46DD-BC93-9805469576CC}" type="slidenum">
              <a:rPr lang="ru-RU" smtClean="0"/>
              <a:pPr/>
              <a:t>‹#›</a:t>
            </a:fld>
            <a:endParaRPr lang="ru-RU"/>
          </a:p>
        </p:txBody>
      </p:sp>
    </p:spTree>
    <p:extLst>
      <p:ext uri="{BB962C8B-B14F-4D97-AF65-F5344CB8AC3E}">
        <p14:creationId xmlns:p14="http://schemas.microsoft.com/office/powerpoint/2010/main" val="4205904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bwMode="auto">
          <a:xfrm>
            <a:off x="231775" y="995363"/>
            <a:ext cx="8666163" cy="527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en-US" dirty="0" smtClean="0"/>
              <a:t>First level, 32 </a:t>
            </a:r>
            <a:r>
              <a:rPr lang="en-US" dirty="0" err="1" smtClean="0"/>
              <a:t>pt</a:t>
            </a:r>
            <a:endParaRPr lang="en-US" dirty="0" smtClean="0"/>
          </a:p>
          <a:p>
            <a:pPr lvl="1"/>
            <a:r>
              <a:rPr lang="en-US" dirty="0" smtClean="0"/>
              <a:t>Second level, 32 </a:t>
            </a:r>
            <a:r>
              <a:rPr lang="en-US" dirty="0" err="1" smtClean="0"/>
              <a:t>pt</a:t>
            </a:r>
            <a:endParaRPr lang="en-US" dirty="0" smtClean="0"/>
          </a:p>
          <a:p>
            <a:pPr lvl="2"/>
            <a:r>
              <a:rPr lang="en-US" dirty="0" smtClean="0"/>
              <a:t>Third level, 28 </a:t>
            </a:r>
            <a:r>
              <a:rPr lang="en-US" dirty="0" err="1" smtClean="0"/>
              <a:t>pt</a:t>
            </a:r>
            <a:endParaRPr lang="en-US" dirty="0" smtClean="0"/>
          </a:p>
          <a:p>
            <a:pPr lvl="3"/>
            <a:r>
              <a:rPr lang="en-US" dirty="0" smtClean="0"/>
              <a:t>Fourth level, 24 </a:t>
            </a:r>
            <a:r>
              <a:rPr lang="en-US" dirty="0" err="1" smtClean="0"/>
              <a:t>pt</a:t>
            </a:r>
            <a:endParaRPr lang="en-US" dirty="0" smtClean="0"/>
          </a:p>
          <a:p>
            <a:pPr lvl="4"/>
            <a:r>
              <a:rPr lang="en-US" dirty="0" smtClean="0"/>
              <a:t>Fifth level, 20 </a:t>
            </a:r>
            <a:r>
              <a:rPr lang="en-US" dirty="0" err="1" smtClean="0"/>
              <a:t>pt</a:t>
            </a:r>
            <a:endParaRPr lang="en-US" dirty="0" smtClean="0"/>
          </a:p>
        </p:txBody>
      </p:sp>
      <p:sp>
        <p:nvSpPr>
          <p:cNvPr id="5124" name="Rectangle 4"/>
          <p:cNvSpPr>
            <a:spLocks noGrp="1" noChangeArrowheads="1"/>
          </p:cNvSpPr>
          <p:nvPr>
            <p:ph type="ftr" sz="quarter" idx="3"/>
          </p:nvPr>
        </p:nvSpPr>
        <p:spPr bwMode="auto">
          <a:xfrm>
            <a:off x="6037263" y="6451600"/>
            <a:ext cx="20161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100"/>
            </a:lvl1pPr>
          </a:lstStyle>
          <a:p>
            <a:endParaRPr lang="ru-RU"/>
          </a:p>
        </p:txBody>
      </p:sp>
      <p:sp>
        <p:nvSpPr>
          <p:cNvPr id="5125" name="Rectangle 5"/>
          <p:cNvSpPr>
            <a:spLocks noGrp="1" noChangeArrowheads="1"/>
          </p:cNvSpPr>
          <p:nvPr>
            <p:ph type="sldNum" sz="quarter" idx="4"/>
          </p:nvPr>
        </p:nvSpPr>
        <p:spPr bwMode="auto">
          <a:xfrm>
            <a:off x="8212138" y="6451600"/>
            <a:ext cx="7969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100"/>
            </a:lvl1pPr>
          </a:lstStyle>
          <a:p>
            <a:fld id="{ECE7DDB7-825D-46DD-BC93-9805469576CC}" type="slidenum">
              <a:rPr lang="ru-RU" smtClean="0"/>
              <a:pPr/>
              <a:t>‹#›</a:t>
            </a:fld>
            <a:endParaRPr lang="ru-RU"/>
          </a:p>
        </p:txBody>
      </p:sp>
      <p:pic>
        <p:nvPicPr>
          <p:cNvPr id="5126" name="Picture 6" descr="KS_logo300"/>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22250" y="6477000"/>
            <a:ext cx="1993900" cy="161925"/>
          </a:xfrm>
          <a:prstGeom prst="rect">
            <a:avLst/>
          </a:prstGeom>
          <a:noFill/>
          <a:extLst>
            <a:ext uri="{909E8E84-426E-40DD-AFC4-6F175D3DCCD1}">
              <a14:hiddenFill xmlns:a14="http://schemas.microsoft.com/office/drawing/2010/main">
                <a:solidFill>
                  <a:srgbClr val="FFFFFF"/>
                </a:solidFill>
              </a14:hiddenFill>
            </a:ext>
          </a:extLst>
        </p:spPr>
      </p:pic>
      <p:sp>
        <p:nvSpPr>
          <p:cNvPr id="5127" name="Line 7"/>
          <p:cNvSpPr>
            <a:spLocks noChangeShapeType="1"/>
          </p:cNvSpPr>
          <p:nvPr/>
        </p:nvSpPr>
        <p:spPr bwMode="auto">
          <a:xfrm>
            <a:off x="228600" y="6394450"/>
            <a:ext cx="868997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28" name="Rectangle 8"/>
          <p:cNvSpPr>
            <a:spLocks noGrp="1" noChangeArrowheads="1"/>
          </p:cNvSpPr>
          <p:nvPr>
            <p:ph type="title"/>
          </p:nvPr>
        </p:nvSpPr>
        <p:spPr bwMode="auto">
          <a:xfrm>
            <a:off x="227013" y="0"/>
            <a:ext cx="8666162"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Title, 36 pt, bold, color</a:t>
            </a: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par>
    </p:tnLst>
  </p:timing>
  <p:hf hdr="0" ftr="0" dt="0"/>
  <p:txStyles>
    <p:titleStyle>
      <a:lvl1pPr algn="l" rtl="0" eaLnBrk="1" fontAlgn="base" hangingPunct="1">
        <a:lnSpc>
          <a:spcPct val="88000"/>
        </a:lnSpc>
        <a:spcBef>
          <a:spcPct val="0"/>
        </a:spcBef>
        <a:spcAft>
          <a:spcPct val="0"/>
        </a:spcAft>
        <a:defRPr sz="3600" b="1">
          <a:solidFill>
            <a:schemeClr val="tx2"/>
          </a:solidFill>
          <a:latin typeface="+mj-lt"/>
          <a:ea typeface="+mj-ea"/>
          <a:cs typeface="+mj-cs"/>
        </a:defRPr>
      </a:lvl1pPr>
      <a:lvl2pPr algn="l" rtl="0" eaLnBrk="1" fontAlgn="base" hangingPunct="1">
        <a:lnSpc>
          <a:spcPct val="88000"/>
        </a:lnSpc>
        <a:spcBef>
          <a:spcPct val="0"/>
        </a:spcBef>
        <a:spcAft>
          <a:spcPct val="0"/>
        </a:spcAft>
        <a:defRPr sz="3600" b="1">
          <a:solidFill>
            <a:schemeClr val="tx2"/>
          </a:solidFill>
          <a:latin typeface="Times New Roman" pitchFamily="18" charset="0"/>
        </a:defRPr>
      </a:lvl2pPr>
      <a:lvl3pPr algn="l" rtl="0" eaLnBrk="1" fontAlgn="base" hangingPunct="1">
        <a:lnSpc>
          <a:spcPct val="88000"/>
        </a:lnSpc>
        <a:spcBef>
          <a:spcPct val="0"/>
        </a:spcBef>
        <a:spcAft>
          <a:spcPct val="0"/>
        </a:spcAft>
        <a:defRPr sz="3600" b="1">
          <a:solidFill>
            <a:schemeClr val="tx2"/>
          </a:solidFill>
          <a:latin typeface="Times New Roman" pitchFamily="18" charset="0"/>
        </a:defRPr>
      </a:lvl3pPr>
      <a:lvl4pPr algn="l" rtl="0" eaLnBrk="1" fontAlgn="base" hangingPunct="1">
        <a:lnSpc>
          <a:spcPct val="88000"/>
        </a:lnSpc>
        <a:spcBef>
          <a:spcPct val="0"/>
        </a:spcBef>
        <a:spcAft>
          <a:spcPct val="0"/>
        </a:spcAft>
        <a:defRPr sz="3600" b="1">
          <a:solidFill>
            <a:schemeClr val="tx2"/>
          </a:solidFill>
          <a:latin typeface="Times New Roman" pitchFamily="18" charset="0"/>
        </a:defRPr>
      </a:lvl4pPr>
      <a:lvl5pPr algn="l" rtl="0" eaLnBrk="1" fontAlgn="base" hangingPunct="1">
        <a:lnSpc>
          <a:spcPct val="88000"/>
        </a:lnSpc>
        <a:spcBef>
          <a:spcPct val="0"/>
        </a:spcBef>
        <a:spcAft>
          <a:spcPct val="0"/>
        </a:spcAft>
        <a:defRPr sz="3600" b="1">
          <a:solidFill>
            <a:schemeClr val="tx2"/>
          </a:solidFill>
          <a:latin typeface="Times New Roman" pitchFamily="18" charset="0"/>
        </a:defRPr>
      </a:lvl5pPr>
      <a:lvl6pPr marL="457200" algn="l" rtl="0" eaLnBrk="1" fontAlgn="base" hangingPunct="1">
        <a:lnSpc>
          <a:spcPct val="88000"/>
        </a:lnSpc>
        <a:spcBef>
          <a:spcPct val="0"/>
        </a:spcBef>
        <a:spcAft>
          <a:spcPct val="0"/>
        </a:spcAft>
        <a:defRPr sz="3600" b="1">
          <a:solidFill>
            <a:schemeClr val="tx2"/>
          </a:solidFill>
          <a:latin typeface="Times New Roman" pitchFamily="18" charset="0"/>
        </a:defRPr>
      </a:lvl6pPr>
      <a:lvl7pPr marL="914400" algn="l" rtl="0" eaLnBrk="1" fontAlgn="base" hangingPunct="1">
        <a:lnSpc>
          <a:spcPct val="88000"/>
        </a:lnSpc>
        <a:spcBef>
          <a:spcPct val="0"/>
        </a:spcBef>
        <a:spcAft>
          <a:spcPct val="0"/>
        </a:spcAft>
        <a:defRPr sz="3600" b="1">
          <a:solidFill>
            <a:schemeClr val="tx2"/>
          </a:solidFill>
          <a:latin typeface="Times New Roman" pitchFamily="18" charset="0"/>
        </a:defRPr>
      </a:lvl7pPr>
      <a:lvl8pPr marL="1371600" algn="l" rtl="0" eaLnBrk="1" fontAlgn="base" hangingPunct="1">
        <a:lnSpc>
          <a:spcPct val="88000"/>
        </a:lnSpc>
        <a:spcBef>
          <a:spcPct val="0"/>
        </a:spcBef>
        <a:spcAft>
          <a:spcPct val="0"/>
        </a:spcAft>
        <a:defRPr sz="3600" b="1">
          <a:solidFill>
            <a:schemeClr val="tx2"/>
          </a:solidFill>
          <a:latin typeface="Times New Roman" pitchFamily="18" charset="0"/>
        </a:defRPr>
      </a:lvl8pPr>
      <a:lvl9pPr marL="1828800" algn="l" rtl="0" eaLnBrk="1" fontAlgn="base" hangingPunct="1">
        <a:lnSpc>
          <a:spcPct val="88000"/>
        </a:lnSpc>
        <a:spcBef>
          <a:spcPct val="0"/>
        </a:spcBef>
        <a:spcAft>
          <a:spcPct val="0"/>
        </a:spcAft>
        <a:defRPr sz="3600" b="1">
          <a:solidFill>
            <a:schemeClr val="tx2"/>
          </a:solidFill>
          <a:latin typeface="Times New Roman" pitchFamily="18" charset="0"/>
        </a:defRPr>
      </a:lvl9pPr>
    </p:titleStyle>
    <p:bodyStyle>
      <a:lvl1pPr marL="227013" indent="-227013" algn="l" rtl="0" eaLnBrk="1" fontAlgn="base" hangingPunct="1">
        <a:lnSpc>
          <a:spcPct val="88000"/>
        </a:lnSpc>
        <a:spcBef>
          <a:spcPct val="0"/>
        </a:spcBef>
        <a:spcAft>
          <a:spcPct val="30000"/>
        </a:spcAft>
        <a:buSzPct val="75000"/>
        <a:buChar char="•"/>
        <a:defRPr sz="3200">
          <a:solidFill>
            <a:schemeClr val="tx1"/>
          </a:solidFill>
          <a:latin typeface="+mn-lt"/>
          <a:ea typeface="+mn-ea"/>
          <a:cs typeface="+mn-cs"/>
        </a:defRPr>
      </a:lvl1pPr>
      <a:lvl2pPr marL="627063" indent="-398463" algn="l" rtl="0" eaLnBrk="1" fontAlgn="base" hangingPunct="1">
        <a:lnSpc>
          <a:spcPct val="88000"/>
        </a:lnSpc>
        <a:spcBef>
          <a:spcPct val="0"/>
        </a:spcBef>
        <a:spcAft>
          <a:spcPct val="30000"/>
        </a:spcAft>
        <a:buSzPct val="73000"/>
        <a:buFont typeface="Times New Roman" pitchFamily="18" charset="0"/>
        <a:buChar char="―"/>
        <a:defRPr sz="3200">
          <a:solidFill>
            <a:schemeClr val="tx1"/>
          </a:solidFill>
          <a:latin typeface="+mn-lt"/>
        </a:defRPr>
      </a:lvl2pPr>
      <a:lvl3pPr marL="1028700" indent="-400050" algn="l" rtl="0" eaLnBrk="1" fontAlgn="base" hangingPunct="1">
        <a:lnSpc>
          <a:spcPct val="88000"/>
        </a:lnSpc>
        <a:spcBef>
          <a:spcPct val="0"/>
        </a:spcBef>
        <a:spcAft>
          <a:spcPct val="20000"/>
        </a:spcAft>
        <a:buSzPct val="73000"/>
        <a:buFont typeface="Times New Roman" pitchFamily="18" charset="0"/>
        <a:buChar char="―"/>
        <a:defRPr sz="2800">
          <a:solidFill>
            <a:schemeClr val="tx1"/>
          </a:solidFill>
          <a:latin typeface="+mn-lt"/>
        </a:defRPr>
      </a:lvl3pPr>
      <a:lvl4pPr marL="1314450" indent="-284163" algn="l" rtl="0" eaLnBrk="1" fontAlgn="base" hangingPunct="1">
        <a:lnSpc>
          <a:spcPct val="88000"/>
        </a:lnSpc>
        <a:spcBef>
          <a:spcPct val="22000"/>
        </a:spcBef>
        <a:spcAft>
          <a:spcPct val="20000"/>
        </a:spcAft>
        <a:buSzPct val="73000"/>
        <a:buFont typeface="Times New Roman" pitchFamily="18" charset="0"/>
        <a:buChar char="―"/>
        <a:defRPr sz="2400">
          <a:solidFill>
            <a:schemeClr val="tx1"/>
          </a:solidFill>
          <a:latin typeface="+mn-lt"/>
        </a:defRPr>
      </a:lvl4pPr>
      <a:lvl5pPr marL="1606550" indent="-290513" algn="l" rtl="0" eaLnBrk="1" fontAlgn="base" hangingPunct="1">
        <a:lnSpc>
          <a:spcPct val="88000"/>
        </a:lnSpc>
        <a:spcBef>
          <a:spcPct val="22000"/>
        </a:spcBef>
        <a:spcAft>
          <a:spcPct val="20000"/>
        </a:spcAft>
        <a:buSzPct val="73000"/>
        <a:buFont typeface="Times New Roman" pitchFamily="18" charset="0"/>
        <a:buChar char="―"/>
        <a:defRPr sz="2000">
          <a:solidFill>
            <a:schemeClr val="tx1"/>
          </a:solidFill>
          <a:latin typeface="+mn-lt"/>
        </a:defRPr>
      </a:lvl5pPr>
      <a:lvl6pPr marL="2063750" indent="-290513" algn="l" rtl="0" eaLnBrk="1" fontAlgn="base" hangingPunct="1">
        <a:lnSpc>
          <a:spcPct val="88000"/>
        </a:lnSpc>
        <a:spcBef>
          <a:spcPct val="22000"/>
        </a:spcBef>
        <a:spcAft>
          <a:spcPct val="20000"/>
        </a:spcAft>
        <a:buSzPct val="73000"/>
        <a:buFont typeface="Times New Roman" pitchFamily="18" charset="0"/>
        <a:buChar char="―"/>
        <a:defRPr sz="2000">
          <a:solidFill>
            <a:schemeClr val="tx1"/>
          </a:solidFill>
          <a:latin typeface="+mn-lt"/>
        </a:defRPr>
      </a:lvl6pPr>
      <a:lvl7pPr marL="2520950" indent="-290513" algn="l" rtl="0" eaLnBrk="1" fontAlgn="base" hangingPunct="1">
        <a:lnSpc>
          <a:spcPct val="88000"/>
        </a:lnSpc>
        <a:spcBef>
          <a:spcPct val="22000"/>
        </a:spcBef>
        <a:spcAft>
          <a:spcPct val="20000"/>
        </a:spcAft>
        <a:buSzPct val="73000"/>
        <a:buFont typeface="Times New Roman" pitchFamily="18" charset="0"/>
        <a:buChar char="―"/>
        <a:defRPr sz="2000">
          <a:solidFill>
            <a:schemeClr val="tx1"/>
          </a:solidFill>
          <a:latin typeface="+mn-lt"/>
        </a:defRPr>
      </a:lvl7pPr>
      <a:lvl8pPr marL="2978150" indent="-290513" algn="l" rtl="0" eaLnBrk="1" fontAlgn="base" hangingPunct="1">
        <a:lnSpc>
          <a:spcPct val="88000"/>
        </a:lnSpc>
        <a:spcBef>
          <a:spcPct val="22000"/>
        </a:spcBef>
        <a:spcAft>
          <a:spcPct val="20000"/>
        </a:spcAft>
        <a:buSzPct val="73000"/>
        <a:buFont typeface="Times New Roman" pitchFamily="18" charset="0"/>
        <a:buChar char="―"/>
        <a:defRPr sz="2000">
          <a:solidFill>
            <a:schemeClr val="tx1"/>
          </a:solidFill>
          <a:latin typeface="+mn-lt"/>
        </a:defRPr>
      </a:lvl8pPr>
      <a:lvl9pPr marL="3435350" indent="-290513" algn="l" rtl="0" eaLnBrk="1" fontAlgn="base" hangingPunct="1">
        <a:lnSpc>
          <a:spcPct val="88000"/>
        </a:lnSpc>
        <a:spcBef>
          <a:spcPct val="22000"/>
        </a:spcBef>
        <a:spcAft>
          <a:spcPct val="20000"/>
        </a:spcAft>
        <a:buSzPct val="73000"/>
        <a:buFont typeface="Times New Roman" pitchFamily="18"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txBox="1">
            <a:spLocks/>
          </p:cNvSpPr>
          <p:nvPr/>
        </p:nvSpPr>
        <p:spPr>
          <a:xfrm>
            <a:off x="683568" y="3501008"/>
            <a:ext cx="7977298" cy="273630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1" algn="r"/>
            <a:endParaRPr lang="ru-RU" sz="5400" dirty="0">
              <a:latin typeface="Calibri" pitchFamily="34" charset="0"/>
            </a:endParaRPr>
          </a:p>
        </p:txBody>
      </p:sp>
      <p:sp>
        <p:nvSpPr>
          <p:cNvPr id="3" name="Название 2"/>
          <p:cNvSpPr>
            <a:spLocks noGrp="1"/>
          </p:cNvSpPr>
          <p:nvPr>
            <p:ph type="ctrTitle"/>
          </p:nvPr>
        </p:nvSpPr>
        <p:spPr>
          <a:xfrm>
            <a:off x="323528" y="1700808"/>
            <a:ext cx="8696325" cy="1120775"/>
          </a:xfrm>
        </p:spPr>
        <p:txBody>
          <a:bodyPr/>
          <a:lstStyle/>
          <a:p>
            <a:pPr algn="ctr"/>
            <a:r>
              <a:rPr lang="ru-RU" b="1" dirty="0" smtClean="0"/>
              <a:t>Субсидии в праве ВТО</a:t>
            </a:r>
            <a:endParaRPr lang="ru-RU"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400" dirty="0" smtClean="0"/>
              <a:t>Финансовый вклад правительства</a:t>
            </a:r>
            <a:endParaRPr lang="ru-RU" sz="4400" dirty="0"/>
          </a:p>
        </p:txBody>
      </p:sp>
      <p:sp>
        <p:nvSpPr>
          <p:cNvPr id="3" name="Содержимое 2"/>
          <p:cNvSpPr>
            <a:spLocks noGrp="1"/>
          </p:cNvSpPr>
          <p:nvPr>
            <p:ph idx="1"/>
          </p:nvPr>
        </p:nvSpPr>
        <p:spPr/>
        <p:txBody>
          <a:bodyPr>
            <a:normAutofit/>
          </a:bodyPr>
          <a:lstStyle/>
          <a:p>
            <a:r>
              <a:rPr lang="ru-RU" sz="2000" dirty="0" smtClean="0"/>
              <a:t>Для </a:t>
            </a:r>
            <a:r>
              <a:rPr lang="ru-RU" sz="2000" dirty="0"/>
              <a:t>того, чтобы финансовый вклад мог считаться субсидией по смыслу ССКМ, необходимо, что такой вклад был произведен правительством или иным публичным органом, включая региональные и местные власти, а также государственные компании;</a:t>
            </a:r>
          </a:p>
          <a:p>
            <a:r>
              <a:rPr lang="en-US" sz="2000" dirty="0" smtClean="0"/>
              <a:t>US </a:t>
            </a:r>
            <a:r>
              <a:rPr lang="en-US" sz="2000" dirty="0"/>
              <a:t>– Anti-Dumping and Countervailing Duties (China) (2011): </a:t>
            </a:r>
            <a:r>
              <a:rPr lang="ru-RU" sz="2000" dirty="0"/>
              <a:t>термин «публичный орган» означает любое лицо, контролируемое правительством и имеющее, осуществляющее или наделенное государственными полномочиями; несмотря на это, более точные характеристики публичного органа определяются в каждом конкретном случае при рассмотрении конкретного спора в рамках ВТО; отсутствие прямого указания в законодательстве члена ВТО на то, что какое-либо лицо наделено государственно-властными полномочиями, не исключает того, что оно может быть признано публичным органом по смыслу ст. 1.1 ССКМ. </a:t>
            </a:r>
          </a:p>
          <a:p>
            <a:endParaRPr lang="ru-RU" sz="1800" dirty="0"/>
          </a:p>
        </p:txBody>
      </p:sp>
      <p:sp>
        <p:nvSpPr>
          <p:cNvPr id="6" name="Slide Number Placeholder 5"/>
          <p:cNvSpPr>
            <a:spLocks noGrp="1"/>
          </p:cNvSpPr>
          <p:nvPr>
            <p:ph type="sldNum" sz="quarter" idx="11"/>
          </p:nvPr>
        </p:nvSpPr>
        <p:spPr/>
        <p:txBody>
          <a:bodyPr/>
          <a:lstStyle/>
          <a:p>
            <a:fld id="{906785E3-84EE-4EB7-80F5-7D7C537A6051}" type="slidenum">
              <a:rPr lang="ru-RU" smtClean="0"/>
              <a:t>10</a:t>
            </a:fld>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7013" y="270793"/>
            <a:ext cx="8666162" cy="1213991"/>
          </a:xfrm>
        </p:spPr>
        <p:txBody>
          <a:bodyPr/>
          <a:lstStyle/>
          <a:p>
            <a:r>
              <a:rPr lang="ru-RU" sz="3600" dirty="0"/>
              <a:t>Финансовый вклад, предоставляющий </a:t>
            </a:r>
            <a:r>
              <a:rPr lang="ru-RU" sz="3600" dirty="0" smtClean="0"/>
              <a:t>преимущество (1) </a:t>
            </a:r>
            <a:endParaRPr lang="ru-RU" sz="3600" dirty="0"/>
          </a:p>
        </p:txBody>
      </p:sp>
      <p:sp>
        <p:nvSpPr>
          <p:cNvPr id="3" name="Содержимое 2"/>
          <p:cNvSpPr>
            <a:spLocks noGrp="1"/>
          </p:cNvSpPr>
          <p:nvPr>
            <p:ph idx="1"/>
          </p:nvPr>
        </p:nvSpPr>
        <p:spPr/>
        <p:txBody>
          <a:bodyPr>
            <a:normAutofit lnSpcReduction="10000"/>
          </a:bodyPr>
          <a:lstStyle/>
          <a:p>
            <a:r>
              <a:rPr lang="ru-RU" sz="1800" dirty="0"/>
              <a:t>Ф</a:t>
            </a:r>
            <a:r>
              <a:rPr lang="ru-RU" sz="1800" dirty="0" smtClean="0"/>
              <a:t>инансовый </a:t>
            </a:r>
            <a:r>
              <a:rPr lang="ru-RU" sz="1800" dirty="0"/>
              <a:t>вклад правительства или иного публичного органа признается субсидией по смыслу ССКМ только в том случае, если он предоставляет предприятию какое-либо преимущество; </a:t>
            </a:r>
            <a:endParaRPr lang="ru-RU" sz="1800" dirty="0" smtClean="0"/>
          </a:p>
          <a:p>
            <a:r>
              <a:rPr lang="en-US" sz="1800" dirty="0"/>
              <a:t>Canada – Aircraft (1999): </a:t>
            </a:r>
            <a:r>
              <a:rPr lang="ru-RU" sz="1800" dirty="0"/>
              <a:t>преимущество по смыслу ст. 1.1 ССКМ не существует абстрактно, а должно быть получено и должно принести некую выгоду получателю или выгодоприобретателю/бенефициару. Поэтому можно говорить о преимуществе в том случае, когда его приобрело какое-либо физическое или юридическое лицо или группа </a:t>
            </a:r>
            <a:r>
              <a:rPr lang="ru-RU" sz="1800" dirty="0" smtClean="0"/>
              <a:t>лиц</a:t>
            </a:r>
            <a:r>
              <a:rPr lang="ru-RU" sz="1800" dirty="0"/>
              <a:t> </a:t>
            </a:r>
            <a:r>
              <a:rPr lang="ru-RU" sz="1800" dirty="0" smtClean="0">
                <a:sym typeface="Wingdings"/>
              </a:rPr>
              <a:t></a:t>
            </a:r>
            <a:r>
              <a:rPr lang="ru-RU" sz="1800" dirty="0" smtClean="0"/>
              <a:t> </a:t>
            </a:r>
            <a:r>
              <a:rPr lang="ru-RU" sz="1800" dirty="0"/>
              <a:t>термин «преимущество» предполагает наличие получателя, и ст. 1.1 ССКМ направлена именно на получателя преимущества, а не на лицо, которое его </a:t>
            </a:r>
            <a:r>
              <a:rPr lang="ru-RU" sz="1800" dirty="0" smtClean="0"/>
              <a:t>предоставляет</a:t>
            </a:r>
            <a:r>
              <a:rPr lang="en-GB" sz="1800" dirty="0" smtClean="0"/>
              <a:t>;</a:t>
            </a:r>
          </a:p>
          <a:p>
            <a:r>
              <a:rPr lang="en-US" sz="1800" dirty="0"/>
              <a:t>US – Large Civil Aircraft (2</a:t>
            </a:r>
            <a:r>
              <a:rPr lang="en-US" sz="1800" baseline="30000" dirty="0"/>
              <a:t>nd</a:t>
            </a:r>
            <a:r>
              <a:rPr lang="en-US" sz="1800" dirty="0"/>
              <a:t> complaint) (2012): </a:t>
            </a:r>
            <a:r>
              <a:rPr lang="ru-RU" sz="1800" dirty="0"/>
              <a:t>предоставление платежей и доступа к сооружениям, оборудованию и работникам по договорам на материально-техническое обеспечение с </a:t>
            </a:r>
            <a:r>
              <a:rPr lang="en-US" sz="1800" dirty="0"/>
              <a:t>NASA </a:t>
            </a:r>
            <a:r>
              <a:rPr lang="ru-RU" sz="1800" dirty="0"/>
              <a:t>и программа содействия Департамента обороны предоставляли компании </a:t>
            </a:r>
            <a:r>
              <a:rPr lang="en-US" sz="1800" dirty="0"/>
              <a:t>Boeing </a:t>
            </a:r>
            <a:r>
              <a:rPr lang="ru-RU" sz="1800" dirty="0"/>
              <a:t>преимущество по смыслу ст. 1.1(</a:t>
            </a:r>
            <a:r>
              <a:rPr lang="ru-RU" sz="1800" dirty="0" err="1"/>
              <a:t>b</a:t>
            </a:r>
            <a:r>
              <a:rPr lang="ru-RU" sz="1800" dirty="0"/>
              <a:t>): «определение «преимущества» в соответствии со ст. 1.1(</a:t>
            </a:r>
            <a:r>
              <a:rPr lang="en-US" sz="1800" dirty="0"/>
              <a:t>b)</a:t>
            </a:r>
            <a:r>
              <a:rPr lang="ru-RU" sz="1800" dirty="0"/>
              <a:t> Соглашение о СКМ преследует цель определить, поставило ли финансовое вложение его получателя в лучшее положение, чем было бы при иных обстоятельствах в отсутствие такого вложения». </a:t>
            </a:r>
          </a:p>
          <a:p>
            <a:pPr marL="0" indent="0">
              <a:buNone/>
            </a:pPr>
            <a:endParaRPr lang="en-GB" dirty="0" smtClean="0"/>
          </a:p>
          <a:p>
            <a:pPr marL="0" indent="0">
              <a:buNone/>
            </a:pPr>
            <a:endParaRPr lang="ru-RU" dirty="0"/>
          </a:p>
        </p:txBody>
      </p:sp>
      <p:sp>
        <p:nvSpPr>
          <p:cNvPr id="6" name="Slide Number Placeholder 5"/>
          <p:cNvSpPr>
            <a:spLocks noGrp="1"/>
          </p:cNvSpPr>
          <p:nvPr>
            <p:ph type="sldNum" sz="quarter" idx="11"/>
          </p:nvPr>
        </p:nvSpPr>
        <p:spPr/>
        <p:txBody>
          <a:bodyPr/>
          <a:lstStyle/>
          <a:p>
            <a:fld id="{906785E3-84EE-4EB7-80F5-7D7C537A6051}" type="slidenum">
              <a:rPr lang="ru-RU" smtClean="0"/>
              <a:t>11</a:t>
            </a:fld>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16632"/>
            <a:ext cx="8666162" cy="1069975"/>
          </a:xfrm>
        </p:spPr>
        <p:txBody>
          <a:bodyPr/>
          <a:lstStyle/>
          <a:p>
            <a:r>
              <a:rPr lang="ru-RU" sz="3600" dirty="0"/>
              <a:t>Финансовый вклад, предоставляющий преимущество </a:t>
            </a:r>
            <a:r>
              <a:rPr lang="ru-RU" sz="3600" dirty="0" smtClean="0"/>
              <a:t>(2) </a:t>
            </a:r>
            <a:endParaRPr lang="ru-RU" sz="3600" dirty="0"/>
          </a:p>
        </p:txBody>
      </p:sp>
      <p:sp>
        <p:nvSpPr>
          <p:cNvPr id="3" name="Содержимое 2"/>
          <p:cNvSpPr>
            <a:spLocks noGrp="1"/>
          </p:cNvSpPr>
          <p:nvPr>
            <p:ph idx="1"/>
          </p:nvPr>
        </p:nvSpPr>
        <p:spPr>
          <a:xfrm>
            <a:off x="395536" y="1196752"/>
            <a:ext cx="8280920" cy="4933032"/>
          </a:xfrm>
        </p:spPr>
        <p:txBody>
          <a:bodyPr>
            <a:noAutofit/>
          </a:bodyPr>
          <a:lstStyle/>
          <a:p>
            <a:r>
              <a:rPr lang="ru-RU" dirty="0"/>
              <a:t>Ст. 14 ССКМ </a:t>
            </a:r>
            <a:r>
              <a:rPr lang="ru-RU" dirty="0" smtClean="0"/>
              <a:t>- руководящие </a:t>
            </a:r>
            <a:r>
              <a:rPr lang="ru-RU" dirty="0"/>
              <a:t>принципы, применяемые к исчислению размера субсидии, предоставленной получателю в соответствии со ст. 1. 1 </a:t>
            </a:r>
            <a:r>
              <a:rPr lang="ru-RU" dirty="0" smtClean="0"/>
              <a:t>ССКМ:</a:t>
            </a:r>
          </a:p>
          <a:p>
            <a:pPr>
              <a:buFont typeface="Wingdings" charset="2"/>
              <a:buChar char="ü"/>
            </a:pPr>
            <a:r>
              <a:rPr lang="ru-RU" dirty="0"/>
              <a:t>предоставление правительством средств в механизмы финансирования не должно считаться предоставлением преимущества, если только решение о такой инвестиции может рассматриваться как несоответствующее обычной инвестиционной практике (включая вложение, сопряженное с риском) частных инвесторов на территории члена ВТО; </a:t>
            </a:r>
            <a:endParaRPr lang="ru-RU" dirty="0" smtClean="0"/>
          </a:p>
          <a:p>
            <a:pPr>
              <a:buFont typeface="Wingdings" charset="2"/>
              <a:buChar char="ü"/>
            </a:pPr>
            <a:r>
              <a:rPr lang="ru-RU" dirty="0"/>
              <a:t>заем, предоставленный правительством, не должен считаться предоставлением преимущества, если только существует разница между той суммой, которую компания-заемщик платит правительству за предоставление заемных средств, и суммой, которую такая компания платила бы за сравнимый коммерческий кредит, полученный компанией на рынке. В таком случае преимуществом считается разница между этими двумя суммами; </a:t>
            </a:r>
            <a:r>
              <a:rPr lang="ru-RU" dirty="0" smtClean="0"/>
              <a:t> </a:t>
            </a:r>
          </a:p>
          <a:p>
            <a:pPr>
              <a:buFont typeface="Wingdings" charset="2"/>
              <a:buChar char="ü"/>
            </a:pPr>
            <a:r>
              <a:rPr lang="ru-RU" dirty="0"/>
              <a:t>гарантия займа правительством не должна считаться предоставлением преимущества, если только существует разница между суммой, которую компания-получатель гарантии уплачивает за гарантированный заем правительству, и суммой, которую такая компания уплачивала бы за сравнимый коммерческий кредит, не гарантированный правительством. В таком случае преимуществом считается разница между этими двумя суммами, скорректированная в соответствии с различиями в размере комиссии;</a:t>
            </a:r>
          </a:p>
          <a:p>
            <a:pPr>
              <a:buFont typeface="Wingdings" charset="2"/>
              <a:buChar char="ü"/>
            </a:pPr>
            <a:r>
              <a:rPr lang="ru-RU" dirty="0"/>
              <a:t>предоставление товаров или услуг или покупка товаров правительством не должна считаться предоставлением преимущества, если только такие товары или услуги были предоставлены правительством за меньшую, чем является достаточной, плату или покупка произведена за меньшую, чем является достаточной, плату</a:t>
            </a:r>
            <a:r>
              <a:rPr lang="ru-RU" dirty="0" smtClean="0"/>
              <a:t>.</a:t>
            </a:r>
            <a:endParaRPr lang="ru-RU" dirty="0"/>
          </a:p>
        </p:txBody>
      </p:sp>
      <p:sp>
        <p:nvSpPr>
          <p:cNvPr id="6" name="Slide Number Placeholder 5"/>
          <p:cNvSpPr>
            <a:spLocks noGrp="1"/>
          </p:cNvSpPr>
          <p:nvPr>
            <p:ph type="sldNum" sz="quarter" idx="11"/>
          </p:nvPr>
        </p:nvSpPr>
        <p:spPr/>
        <p:txBody>
          <a:bodyPr/>
          <a:lstStyle/>
          <a:p>
            <a:fld id="{906785E3-84EE-4EB7-80F5-7D7C537A6051}" type="slidenum">
              <a:rPr lang="ru-RU" smtClean="0"/>
              <a:t>12</a:t>
            </a:fld>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000" dirty="0"/>
              <a:t>Требование «специфичности» </a:t>
            </a:r>
            <a:r>
              <a:rPr lang="ru-RU" sz="4000" dirty="0" smtClean="0"/>
              <a:t>субсидии (1)</a:t>
            </a:r>
            <a:endParaRPr lang="ru-RU" sz="4000" dirty="0"/>
          </a:p>
        </p:txBody>
      </p:sp>
      <p:sp>
        <p:nvSpPr>
          <p:cNvPr id="3" name="Содержимое 2"/>
          <p:cNvSpPr>
            <a:spLocks noGrp="1"/>
          </p:cNvSpPr>
          <p:nvPr>
            <p:ph idx="1"/>
          </p:nvPr>
        </p:nvSpPr>
        <p:spPr>
          <a:xfrm>
            <a:off x="323528" y="1340768"/>
            <a:ext cx="8352928" cy="4933032"/>
          </a:xfrm>
        </p:spPr>
        <p:txBody>
          <a:bodyPr>
            <a:noAutofit/>
          </a:bodyPr>
          <a:lstStyle/>
          <a:p>
            <a:pPr algn="just"/>
            <a:r>
              <a:rPr lang="ru-RU" sz="2000" dirty="0"/>
              <a:t>Ст. 1.2 ССКМ ограничивает сферу применения Соглашения так называемыми специфическими субсидиями (англ. </a:t>
            </a:r>
            <a:r>
              <a:rPr lang="en-US" sz="2000" dirty="0"/>
              <a:t>specific subsidies)</a:t>
            </a:r>
            <a:r>
              <a:rPr lang="ru-RU" sz="2000" dirty="0"/>
              <a:t>, под которыми понимаются субсидии, предоставляемые предприятию или сектору промышленности или группе таких предприятий и </a:t>
            </a:r>
            <a:r>
              <a:rPr lang="ru-RU" sz="2000" dirty="0" smtClean="0"/>
              <a:t>секторов;</a:t>
            </a:r>
          </a:p>
          <a:p>
            <a:r>
              <a:rPr lang="ru-RU" sz="2000" dirty="0"/>
              <a:t>Ст. 2 ССКМ различает 4 вида специфичности субсидий:</a:t>
            </a:r>
          </a:p>
          <a:p>
            <a:pPr lvl="0"/>
            <a:r>
              <a:rPr lang="ru-RU" sz="2000" dirty="0"/>
              <a:t>специфичность предприятия, то есть ситуация, когда правительство субсидирует отдельную компанию или компании;</a:t>
            </a:r>
          </a:p>
          <a:p>
            <a:pPr lvl="0"/>
            <a:r>
              <a:rPr lang="ru-RU" sz="2000" dirty="0"/>
              <a:t>специфичность отрасли, когда правительство субсидирует отдельную отрасль или отрасли экономики;</a:t>
            </a:r>
          </a:p>
          <a:p>
            <a:pPr lvl="0"/>
            <a:r>
              <a:rPr lang="ru-RU" sz="2000" dirty="0"/>
              <a:t>региональная специфичность, когда правительство субсидирует производителей в отдельных частях своей территории;</a:t>
            </a:r>
          </a:p>
          <a:p>
            <a:pPr lvl="0"/>
            <a:r>
              <a:rPr lang="ru-RU" sz="2000" dirty="0"/>
              <a:t>специфичность запрещенных субсидий, когда правительство субсидирует экспортные товары или товары, при производстве которых используются отечественные ресурсы.</a:t>
            </a:r>
          </a:p>
          <a:p>
            <a:pPr marL="0" indent="0" algn="just">
              <a:buNone/>
            </a:pPr>
            <a:r>
              <a:rPr lang="ru-RU" sz="2000" dirty="0" smtClean="0"/>
              <a:t> </a:t>
            </a:r>
            <a:endParaRPr lang="ru-RU" sz="2000" dirty="0"/>
          </a:p>
        </p:txBody>
      </p:sp>
      <p:sp>
        <p:nvSpPr>
          <p:cNvPr id="6" name="Slide Number Placeholder 5"/>
          <p:cNvSpPr>
            <a:spLocks noGrp="1"/>
          </p:cNvSpPr>
          <p:nvPr>
            <p:ph type="sldNum" sz="quarter" idx="11"/>
          </p:nvPr>
        </p:nvSpPr>
        <p:spPr/>
        <p:txBody>
          <a:bodyPr/>
          <a:lstStyle/>
          <a:p>
            <a:fld id="{906785E3-84EE-4EB7-80F5-7D7C537A6051}" type="slidenum">
              <a:rPr lang="ru-RU" smtClean="0"/>
              <a:t>13</a:t>
            </a:fld>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000" dirty="0"/>
              <a:t>Требование «специфичности» субсидии </a:t>
            </a:r>
            <a:r>
              <a:rPr lang="ru-RU" sz="4000" dirty="0" smtClean="0"/>
              <a:t>(2)</a:t>
            </a:r>
            <a:endParaRPr lang="ru-RU" sz="4000" dirty="0"/>
          </a:p>
        </p:txBody>
      </p:sp>
      <p:sp>
        <p:nvSpPr>
          <p:cNvPr id="3" name="Содержимое 2"/>
          <p:cNvSpPr>
            <a:spLocks noGrp="1"/>
          </p:cNvSpPr>
          <p:nvPr>
            <p:ph idx="1"/>
          </p:nvPr>
        </p:nvSpPr>
        <p:spPr/>
        <p:txBody>
          <a:bodyPr>
            <a:normAutofit fontScale="85000" lnSpcReduction="10000"/>
          </a:bodyPr>
          <a:lstStyle/>
          <a:p>
            <a:r>
              <a:rPr lang="ru-RU" sz="1800" dirty="0"/>
              <a:t>Ст. 2.1(</a:t>
            </a:r>
            <a:r>
              <a:rPr lang="en-US" sz="1800" dirty="0"/>
              <a:t>b</a:t>
            </a:r>
            <a:r>
              <a:rPr lang="en-US" sz="1800" dirty="0" smtClean="0"/>
              <a:t>)</a:t>
            </a:r>
            <a:r>
              <a:rPr lang="ru-RU" sz="1800" dirty="0" smtClean="0"/>
              <a:t>: У </a:t>
            </a:r>
            <a:r>
              <a:rPr lang="ru-RU" sz="1800" dirty="0"/>
              <a:t>субсидии отсутствует критерий специфичности, если предоставляющий ее публичный орган или законодательство, в соответствии с которым действует данный публичный орган, перечисляет объективные критерии или условия, регулирующие право на получение субсидии и ее размер,  при условии, что: </a:t>
            </a:r>
            <a:endParaRPr lang="ru-RU" sz="1800" dirty="0" smtClean="0"/>
          </a:p>
          <a:p>
            <a:pPr marL="0" indent="0">
              <a:buNone/>
            </a:pPr>
            <a:r>
              <a:rPr lang="ru-RU" sz="1800" dirty="0" smtClean="0"/>
              <a:t>1</a:t>
            </a:r>
            <a:r>
              <a:rPr lang="ru-RU" sz="1800" dirty="0"/>
              <a:t>) такое право на получение субсидии является автоматическим; </a:t>
            </a:r>
            <a:endParaRPr lang="ru-RU" sz="1800" dirty="0" smtClean="0"/>
          </a:p>
          <a:p>
            <a:pPr marL="0" indent="0">
              <a:buNone/>
            </a:pPr>
            <a:r>
              <a:rPr lang="ru-RU" sz="1800" dirty="0" smtClean="0"/>
              <a:t>2</a:t>
            </a:r>
            <a:r>
              <a:rPr lang="ru-RU" sz="1800" dirty="0"/>
              <a:t>) такие критерии или условия строго соблюдаются; и </a:t>
            </a:r>
            <a:endParaRPr lang="ru-RU" sz="1800" dirty="0" smtClean="0"/>
          </a:p>
          <a:p>
            <a:pPr marL="0" indent="0">
              <a:buNone/>
            </a:pPr>
            <a:r>
              <a:rPr lang="ru-RU" sz="1800" dirty="0" smtClean="0"/>
              <a:t>3</a:t>
            </a:r>
            <a:r>
              <a:rPr lang="ru-RU" sz="1800" dirty="0"/>
              <a:t>) критерии или условия четко закреплены в официальном документе, то есть могут быть </a:t>
            </a:r>
            <a:r>
              <a:rPr lang="ru-RU" sz="1800" dirty="0" smtClean="0"/>
              <a:t>проверены;</a:t>
            </a:r>
          </a:p>
          <a:p>
            <a:r>
              <a:rPr lang="ru-RU" sz="1800" dirty="0"/>
              <a:t>Ст. 2.1(3) </a:t>
            </a:r>
            <a:r>
              <a:rPr lang="ru-RU" sz="1800" dirty="0" smtClean="0"/>
              <a:t>ССКМ: специфичность </a:t>
            </a:r>
            <a:r>
              <a:rPr lang="en-US" sz="1800" dirty="0"/>
              <a:t>de </a:t>
            </a:r>
            <a:r>
              <a:rPr lang="en-US" sz="1800" dirty="0" smtClean="0"/>
              <a:t>facto</a:t>
            </a:r>
            <a:r>
              <a:rPr lang="ru-RU" sz="1800" dirty="0" smtClean="0"/>
              <a:t>: </a:t>
            </a:r>
          </a:p>
          <a:p>
            <a:pPr marL="0" indent="0">
              <a:buNone/>
            </a:pPr>
            <a:r>
              <a:rPr lang="ru-RU" sz="1800" dirty="0" smtClean="0"/>
              <a:t>1) использование </a:t>
            </a:r>
            <a:r>
              <a:rPr lang="ru-RU" sz="1800" dirty="0"/>
              <a:t>программы субсидий ограниченным числом отдельных предприятий; </a:t>
            </a:r>
            <a:endParaRPr lang="ru-RU" sz="1800" dirty="0" smtClean="0"/>
          </a:p>
          <a:p>
            <a:pPr marL="0" indent="0">
              <a:buNone/>
            </a:pPr>
            <a:r>
              <a:rPr lang="ru-RU" sz="1800" dirty="0" smtClean="0"/>
              <a:t>2</a:t>
            </a:r>
            <a:r>
              <a:rPr lang="ru-RU" sz="1800" dirty="0"/>
              <a:t>) подавляющее использование программы субсидий определенными предприятиями; </a:t>
            </a:r>
            <a:endParaRPr lang="ru-RU" sz="1800" dirty="0" smtClean="0"/>
          </a:p>
          <a:p>
            <a:pPr marL="0" indent="0">
              <a:buNone/>
            </a:pPr>
            <a:r>
              <a:rPr lang="ru-RU" sz="1800" dirty="0" smtClean="0"/>
              <a:t>3</a:t>
            </a:r>
            <a:r>
              <a:rPr lang="ru-RU" sz="1800" dirty="0"/>
              <a:t>) предоставление непропорционально крупных субсидий определенным предприятиям; </a:t>
            </a:r>
            <a:endParaRPr lang="ru-RU" sz="1800" dirty="0" smtClean="0"/>
          </a:p>
          <a:p>
            <a:pPr marL="0" indent="0">
              <a:buNone/>
            </a:pPr>
            <a:r>
              <a:rPr lang="ru-RU" sz="1800" dirty="0" smtClean="0"/>
              <a:t>4</a:t>
            </a:r>
            <a:r>
              <a:rPr lang="ru-RU" sz="1800" dirty="0"/>
              <a:t>) манера, в которой публичный орган использовал свое право на усмотрение при принятии решения о предоставлении субсидии, включая частоту отказов или удовлетворений заявлений на получение субсидий и причины для принятия подобных решений. </a:t>
            </a:r>
            <a:endParaRPr lang="ru-RU" sz="1800" dirty="0" smtClean="0"/>
          </a:p>
          <a:p>
            <a:pPr marL="0" indent="0">
              <a:buNone/>
            </a:pPr>
            <a:r>
              <a:rPr lang="ru-RU" sz="1800" dirty="0" smtClean="0"/>
              <a:t>+ дополнительные факторы : </a:t>
            </a:r>
          </a:p>
          <a:p>
            <a:pPr marL="0" indent="0">
              <a:buNone/>
            </a:pPr>
            <a:r>
              <a:rPr lang="ru-RU" sz="1800" dirty="0" smtClean="0"/>
              <a:t>1) степень </a:t>
            </a:r>
            <a:r>
              <a:rPr lang="ru-RU" sz="1800" dirty="0"/>
              <a:t>диверсификации видов экономической деятельности, находящихся в </a:t>
            </a:r>
            <a:r>
              <a:rPr lang="ru-RU" sz="1800" dirty="0" smtClean="0"/>
              <a:t>сфере регулирования </a:t>
            </a:r>
            <a:r>
              <a:rPr lang="ru-RU" sz="1800" dirty="0"/>
              <a:t>публичного органа, принимающего решение о предоставлении субсидии; </a:t>
            </a:r>
            <a:endParaRPr lang="ru-RU" sz="1800" dirty="0" smtClean="0"/>
          </a:p>
          <a:p>
            <a:pPr marL="0" indent="0">
              <a:buNone/>
            </a:pPr>
            <a:r>
              <a:rPr lang="ru-RU" sz="1800" dirty="0" smtClean="0"/>
              <a:t>2</a:t>
            </a:r>
            <a:r>
              <a:rPr lang="ru-RU" sz="1800" dirty="0"/>
              <a:t>) продолжительность действия определенной программы субсидирования. </a:t>
            </a:r>
          </a:p>
          <a:p>
            <a:endParaRPr lang="en-US" sz="1800" dirty="0" smtClean="0"/>
          </a:p>
        </p:txBody>
      </p:sp>
      <p:sp>
        <p:nvSpPr>
          <p:cNvPr id="6" name="Slide Number Placeholder 5"/>
          <p:cNvSpPr>
            <a:spLocks noGrp="1"/>
          </p:cNvSpPr>
          <p:nvPr>
            <p:ph type="sldNum" sz="quarter" idx="11"/>
          </p:nvPr>
        </p:nvSpPr>
        <p:spPr/>
        <p:txBody>
          <a:bodyPr/>
          <a:lstStyle/>
          <a:p>
            <a:fld id="{906785E3-84EE-4EB7-80F5-7D7C537A6051}" type="slidenum">
              <a:rPr lang="ru-RU" smtClean="0"/>
              <a:t>14</a:t>
            </a:fld>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sz="4000" dirty="0"/>
              <a:t>Виды субсидий с точки зрения права </a:t>
            </a:r>
            <a:r>
              <a:rPr lang="ru-RU" sz="4000" dirty="0" smtClean="0"/>
              <a:t>ВТО</a:t>
            </a:r>
            <a:endParaRPr lang="ru-RU" sz="4000" dirty="0"/>
          </a:p>
        </p:txBody>
      </p:sp>
      <p:sp>
        <p:nvSpPr>
          <p:cNvPr id="4" name="Номер слайда 3"/>
          <p:cNvSpPr>
            <a:spLocks noGrp="1"/>
          </p:cNvSpPr>
          <p:nvPr>
            <p:ph type="sldNum" sz="quarter" idx="11"/>
          </p:nvPr>
        </p:nvSpPr>
        <p:spPr/>
        <p:txBody>
          <a:bodyPr/>
          <a:lstStyle/>
          <a:p>
            <a:fld id="{906785E3-84EE-4EB7-80F5-7D7C537A6051}" type="slidenum">
              <a:rPr lang="ru-RU" smtClean="0"/>
              <a:t>15</a:t>
            </a:fld>
            <a:endParaRPr lang="ru-RU" dirty="0"/>
          </a:p>
        </p:txBody>
      </p:sp>
      <p:graphicFrame>
        <p:nvGraphicFramePr>
          <p:cNvPr id="10" name="Содержимое 9"/>
          <p:cNvGraphicFramePr>
            <a:graphicFrameLocks noGrp="1"/>
          </p:cNvGraphicFramePr>
          <p:nvPr>
            <p:ph idx="1"/>
            <p:extLst>
              <p:ext uri="{D42A27DB-BD31-4B8C-83A1-F6EECF244321}">
                <p14:modId xmlns:p14="http://schemas.microsoft.com/office/powerpoint/2010/main" val="3876540670"/>
              </p:ext>
            </p:extLst>
          </p:nvPr>
        </p:nvGraphicFramePr>
        <p:xfrm>
          <a:off x="395536" y="1340768"/>
          <a:ext cx="8280920" cy="49330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038038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251520" y="0"/>
            <a:ext cx="8666162" cy="1069975"/>
          </a:xfrm>
        </p:spPr>
        <p:txBody>
          <a:bodyPr/>
          <a:lstStyle/>
          <a:p>
            <a:r>
              <a:rPr lang="ru-RU" sz="4000" dirty="0" smtClean="0"/>
              <a:t>Запрещенные субсидии</a:t>
            </a:r>
            <a:endParaRPr lang="ru-RU" sz="4000" dirty="0"/>
          </a:p>
        </p:txBody>
      </p:sp>
      <p:sp>
        <p:nvSpPr>
          <p:cNvPr id="3" name="Содержимое 2"/>
          <p:cNvSpPr>
            <a:spLocks noGrp="1"/>
          </p:cNvSpPr>
          <p:nvPr>
            <p:ph idx="1"/>
          </p:nvPr>
        </p:nvSpPr>
        <p:spPr>
          <a:xfrm>
            <a:off x="395536" y="908720"/>
            <a:ext cx="8280920" cy="4933032"/>
          </a:xfrm>
        </p:spPr>
        <p:txBody>
          <a:bodyPr/>
          <a:lstStyle/>
          <a:p>
            <a:pPr>
              <a:buFont typeface="Arial"/>
              <a:buChar char="•"/>
            </a:pPr>
            <a:r>
              <a:rPr lang="ru-RU" sz="1600" dirty="0" smtClean="0"/>
              <a:t>Англ. – </a:t>
            </a:r>
            <a:r>
              <a:rPr lang="en-GB" sz="1600" dirty="0" smtClean="0"/>
              <a:t>prohibited subsidies; </a:t>
            </a:r>
            <a:r>
              <a:rPr lang="ru-RU" sz="1600" dirty="0" smtClean="0"/>
              <a:t>красные субсидии – </a:t>
            </a:r>
            <a:r>
              <a:rPr lang="en-GB" sz="1600" dirty="0" smtClean="0"/>
              <a:t>red light subsidies;</a:t>
            </a:r>
          </a:p>
          <a:p>
            <a:pPr>
              <a:buFont typeface="Arial"/>
              <a:buChar char="•"/>
            </a:pPr>
            <a:r>
              <a:rPr lang="ru-RU" sz="1600" dirty="0"/>
              <a:t>Ст. 3 ССКМ «Запрет» (англ. </a:t>
            </a:r>
            <a:r>
              <a:rPr lang="en-US" sz="1600" dirty="0"/>
              <a:t>prohibition) </a:t>
            </a:r>
            <a:r>
              <a:rPr lang="ru-RU" sz="1600" dirty="0"/>
              <a:t>говорит о запрещении двух конкретных видов субсидий – экспортных (англ. </a:t>
            </a:r>
            <a:r>
              <a:rPr lang="en-US" sz="1600" dirty="0"/>
              <a:t>export subsidies)</a:t>
            </a:r>
            <a:r>
              <a:rPr lang="ru-RU" sz="1600" dirty="0"/>
              <a:t> и импортозамещающих субсидий (англ. </a:t>
            </a:r>
            <a:r>
              <a:rPr lang="en-US" sz="1600" dirty="0"/>
              <a:t>import substitution subsidies</a:t>
            </a:r>
            <a:r>
              <a:rPr lang="en-US" sz="1600" dirty="0" smtClean="0"/>
              <a:t>)</a:t>
            </a:r>
            <a:r>
              <a:rPr lang="ru-RU" sz="1600" dirty="0" smtClean="0"/>
              <a:t>;</a:t>
            </a:r>
          </a:p>
          <a:p>
            <a:pPr>
              <a:buFont typeface="Arial"/>
              <a:buChar char="•"/>
            </a:pPr>
            <a:r>
              <a:rPr lang="ru-RU" sz="1600" dirty="0"/>
              <a:t>Приложение 1 к ССКМ «Иллюстративный список экспортных субсидий»: </a:t>
            </a:r>
            <a:endParaRPr lang="ru-RU" sz="1600" dirty="0" smtClean="0"/>
          </a:p>
          <a:p>
            <a:pPr marL="342900" indent="-342900">
              <a:buAutoNum type="arabicParenR"/>
            </a:pPr>
            <a:r>
              <a:rPr lang="ru-RU" sz="1600" dirty="0" smtClean="0"/>
              <a:t>прямые </a:t>
            </a:r>
            <a:r>
              <a:rPr lang="ru-RU" sz="1600" dirty="0"/>
              <a:t>экспортные субсидии; </a:t>
            </a:r>
            <a:endParaRPr lang="ru-RU" sz="1600" dirty="0" smtClean="0"/>
          </a:p>
          <a:p>
            <a:pPr marL="342900" indent="-342900">
              <a:buAutoNum type="arabicParenR"/>
            </a:pPr>
            <a:r>
              <a:rPr lang="ru-RU" sz="1600" dirty="0" smtClean="0"/>
              <a:t>схемы </a:t>
            </a:r>
            <a:r>
              <a:rPr lang="ru-RU" sz="1600" dirty="0"/>
              <a:t>удержания экспортером валютной выручки, которые включают в себя бонус на экспорт; </a:t>
            </a:r>
            <a:endParaRPr lang="ru-RU" sz="1600" dirty="0" smtClean="0"/>
          </a:p>
          <a:p>
            <a:pPr marL="342900" indent="-342900">
              <a:buAutoNum type="arabicParenR"/>
            </a:pPr>
            <a:r>
              <a:rPr lang="ru-RU" sz="1600" dirty="0" smtClean="0"/>
              <a:t>относящиеся </a:t>
            </a:r>
            <a:r>
              <a:rPr lang="ru-RU" sz="1600" dirty="0"/>
              <a:t>к экспорту исключения, освобождения или отсрочка уплаты прямых налогов и социальных сборов; </a:t>
            </a:r>
            <a:endParaRPr lang="ru-RU" sz="1600" dirty="0" smtClean="0"/>
          </a:p>
          <a:p>
            <a:pPr marL="342900" indent="-342900">
              <a:buAutoNum type="arabicParenR"/>
            </a:pPr>
            <a:r>
              <a:rPr lang="ru-RU" sz="1600" dirty="0" smtClean="0"/>
              <a:t>чрезмерные </a:t>
            </a:r>
            <a:r>
              <a:rPr lang="ru-RU" sz="1600" dirty="0"/>
              <a:t>исключения или освобождения в отношении производства и распределения экспортируемой продукции от косвенных налогов, превышающие такие исключения или освобождения в отношении производства и распределения продукции, предназначенной для внутреннего рынка; </a:t>
            </a:r>
            <a:endParaRPr lang="ru-RU" sz="1600" dirty="0" smtClean="0"/>
          </a:p>
          <a:p>
            <a:pPr marL="342900" indent="-342900">
              <a:buAutoNum type="arabicParenR"/>
            </a:pPr>
            <a:r>
              <a:rPr lang="ru-RU" sz="1600" dirty="0" smtClean="0"/>
              <a:t>предоставление </a:t>
            </a:r>
            <a:r>
              <a:rPr lang="ru-RU" sz="1600" dirty="0"/>
              <a:t>товаров или услуг для использования в производстве экспортируемых товаров на более благоприятных условиях, чем для использования в производстве товаров для внутреннего потребления; </a:t>
            </a:r>
            <a:endParaRPr lang="ru-RU" sz="1600" dirty="0" smtClean="0"/>
          </a:p>
          <a:p>
            <a:pPr marL="342900" indent="-342900">
              <a:buAutoNum type="arabicParenR"/>
            </a:pPr>
            <a:r>
              <a:rPr lang="ru-RU" sz="1600" dirty="0" smtClean="0"/>
              <a:t>предоставление </a:t>
            </a:r>
            <a:r>
              <a:rPr lang="ru-RU" sz="1600" dirty="0"/>
              <a:t>определенных форм экспортного финансирования под более низкий процент, чем правительству бы пришлось заплатить за это финансирование (при определенных обстоятельствах)</a:t>
            </a:r>
            <a:r>
              <a:rPr lang="ru-RU" dirty="0"/>
              <a:t>. </a:t>
            </a:r>
          </a:p>
          <a:p>
            <a:pPr>
              <a:buFont typeface="Arial"/>
              <a:buChar char="•"/>
            </a:pPr>
            <a:endParaRPr lang="en-US" dirty="0" smtClean="0"/>
          </a:p>
        </p:txBody>
      </p:sp>
      <p:sp>
        <p:nvSpPr>
          <p:cNvPr id="4" name="Номер слайда 3"/>
          <p:cNvSpPr>
            <a:spLocks noGrp="1"/>
          </p:cNvSpPr>
          <p:nvPr>
            <p:ph type="sldNum" sz="quarter" idx="11"/>
          </p:nvPr>
        </p:nvSpPr>
        <p:spPr/>
        <p:txBody>
          <a:bodyPr/>
          <a:lstStyle/>
          <a:p>
            <a:fld id="{906785E3-84EE-4EB7-80F5-7D7C537A6051}" type="slidenum">
              <a:rPr lang="ru-RU" smtClean="0"/>
              <a:t>16</a:t>
            </a:fld>
            <a:endParaRPr lang="ru-RU" dirty="0"/>
          </a:p>
        </p:txBody>
      </p:sp>
    </p:spTree>
    <p:extLst>
      <p:ext uri="{BB962C8B-B14F-4D97-AF65-F5344CB8AC3E}">
        <p14:creationId xmlns:p14="http://schemas.microsoft.com/office/powerpoint/2010/main" val="30353973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251520" y="116632"/>
            <a:ext cx="8666162" cy="1069975"/>
          </a:xfrm>
        </p:spPr>
        <p:txBody>
          <a:bodyPr/>
          <a:lstStyle/>
          <a:p>
            <a:r>
              <a:rPr lang="ru-RU" sz="3600" dirty="0"/>
              <a:t>Многосторонние инструменты в случае применения запрещенных </a:t>
            </a:r>
            <a:r>
              <a:rPr lang="ru-RU" sz="3600" dirty="0" smtClean="0"/>
              <a:t>субсидий (1) </a:t>
            </a:r>
            <a:endParaRPr lang="ru-RU" sz="3600" dirty="0"/>
          </a:p>
        </p:txBody>
      </p:sp>
      <p:sp>
        <p:nvSpPr>
          <p:cNvPr id="3" name="Содержимое 2"/>
          <p:cNvSpPr>
            <a:spLocks noGrp="1"/>
          </p:cNvSpPr>
          <p:nvPr>
            <p:ph idx="1"/>
          </p:nvPr>
        </p:nvSpPr>
        <p:spPr>
          <a:xfrm>
            <a:off x="395536" y="1196752"/>
            <a:ext cx="8280920" cy="4933032"/>
          </a:xfrm>
        </p:spPr>
        <p:txBody>
          <a:bodyPr/>
          <a:lstStyle/>
          <a:p>
            <a:r>
              <a:rPr lang="ru-RU" sz="1600" dirty="0" smtClean="0"/>
              <a:t>Ст. 4 ССКМ;</a:t>
            </a:r>
          </a:p>
          <a:p>
            <a:r>
              <a:rPr lang="ru-RU" sz="1600" dirty="0" smtClean="0"/>
              <a:t>Запрос на проведение консультаций; </a:t>
            </a:r>
          </a:p>
          <a:p>
            <a:r>
              <a:rPr lang="ru-RU" sz="1600" dirty="0"/>
              <a:t>Если в течение этих 30 дней соответствующие члены ВТО не придут к взаимоприемлемому решению, то каждый из участвующих в консультациях членов ВТО может передать спор в Орган по разрешению споров ВТО для немедленного учреждения третейской </a:t>
            </a:r>
            <a:r>
              <a:rPr lang="ru-RU" sz="1600" dirty="0" smtClean="0"/>
              <a:t>группы;</a:t>
            </a:r>
          </a:p>
          <a:p>
            <a:r>
              <a:rPr lang="ru-RU" sz="1600" dirty="0"/>
              <a:t>Учрежденная третейская группа может попросить содействия у Постоянной группы экспертов (англ. </a:t>
            </a:r>
            <a:r>
              <a:rPr lang="en-US" sz="1600" dirty="0"/>
              <a:t>Permanent Group of Experts)</a:t>
            </a:r>
            <a:r>
              <a:rPr lang="ru-RU" sz="1600" dirty="0"/>
              <a:t> в отношении того, является ли рассматриваемая мера запрещенной </a:t>
            </a:r>
            <a:r>
              <a:rPr lang="ru-RU" sz="1600" dirty="0" smtClean="0"/>
              <a:t>субсидией;</a:t>
            </a:r>
          </a:p>
          <a:p>
            <a:r>
              <a:rPr lang="ru-RU" sz="1600" dirty="0"/>
              <a:t>Постоянная группа экспертов должна подготовить доклад со своими выводами для третейской </a:t>
            </a:r>
            <a:r>
              <a:rPr lang="ru-RU" sz="1600" dirty="0" smtClean="0"/>
              <a:t>группы; выводы </a:t>
            </a:r>
            <a:r>
              <a:rPr lang="ru-RU" sz="1600" dirty="0"/>
              <a:t>Постоянной группы экспертов в отношении того, является ли спорная мера запрещенной субсидией, должны быть приняты третейской группой без </a:t>
            </a:r>
            <a:r>
              <a:rPr lang="ru-RU" sz="1600" dirty="0" smtClean="0"/>
              <a:t>изменений;</a:t>
            </a:r>
          </a:p>
          <a:p>
            <a:r>
              <a:rPr lang="ru-RU" sz="1600" dirty="0" smtClean="0"/>
              <a:t>Третейская </a:t>
            </a:r>
            <a:r>
              <a:rPr lang="ru-RU" sz="1600" dirty="0"/>
              <a:t>группа должна передать свой окончательный доклад сторонам </a:t>
            </a:r>
            <a:r>
              <a:rPr lang="ru-RU" sz="1600" dirty="0" smtClean="0"/>
              <a:t>спора, а также всем </a:t>
            </a:r>
            <a:r>
              <a:rPr lang="ru-RU" sz="1600" dirty="0"/>
              <a:t>членам </a:t>
            </a:r>
            <a:r>
              <a:rPr lang="ru-RU" sz="1600" dirty="0" smtClean="0"/>
              <a:t>ВТО;</a:t>
            </a:r>
          </a:p>
          <a:p>
            <a:r>
              <a:rPr lang="ru-RU" sz="1600" dirty="0"/>
              <a:t>Если спорная мера будет признана запрещенной субсидией, третейская группа дает рекомендации применяющему ее члену ВТО немедленно прекратить применение данной </a:t>
            </a:r>
            <a:r>
              <a:rPr lang="ru-RU" sz="1600" dirty="0" smtClean="0"/>
              <a:t>субсидии + срок для отмены субсидии;</a:t>
            </a:r>
          </a:p>
          <a:p>
            <a:r>
              <a:rPr lang="ru-RU" sz="1600" dirty="0" smtClean="0"/>
              <a:t> Доклад третейской группы – либо утверждается ОРС, либо спор передается в апелляционный орган;</a:t>
            </a:r>
          </a:p>
          <a:p>
            <a:endParaRPr lang="ru-RU" sz="2000" dirty="0"/>
          </a:p>
        </p:txBody>
      </p:sp>
      <p:sp>
        <p:nvSpPr>
          <p:cNvPr id="4" name="Номер слайда 3"/>
          <p:cNvSpPr>
            <a:spLocks noGrp="1"/>
          </p:cNvSpPr>
          <p:nvPr>
            <p:ph type="sldNum" sz="quarter" idx="11"/>
          </p:nvPr>
        </p:nvSpPr>
        <p:spPr/>
        <p:txBody>
          <a:bodyPr/>
          <a:lstStyle/>
          <a:p>
            <a:fld id="{906785E3-84EE-4EB7-80F5-7D7C537A6051}" type="slidenum">
              <a:rPr lang="ru-RU" smtClean="0"/>
              <a:t>17</a:t>
            </a:fld>
            <a:endParaRPr lang="ru-RU" dirty="0"/>
          </a:p>
        </p:txBody>
      </p:sp>
    </p:spTree>
    <p:extLst>
      <p:ext uri="{BB962C8B-B14F-4D97-AF65-F5344CB8AC3E}">
        <p14:creationId xmlns:p14="http://schemas.microsoft.com/office/powerpoint/2010/main" val="1571832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sz="3600" dirty="0"/>
              <a:t>Многосторонние инструменты в случае применения запрещенных субсидий </a:t>
            </a:r>
            <a:r>
              <a:rPr lang="ru-RU" sz="3600" dirty="0" smtClean="0"/>
              <a:t>(2) </a:t>
            </a:r>
            <a:endParaRPr lang="ru-RU" sz="3600" dirty="0"/>
          </a:p>
        </p:txBody>
      </p:sp>
      <p:sp>
        <p:nvSpPr>
          <p:cNvPr id="3" name="Содержимое 2"/>
          <p:cNvSpPr>
            <a:spLocks noGrp="1"/>
          </p:cNvSpPr>
          <p:nvPr>
            <p:ph idx="1"/>
          </p:nvPr>
        </p:nvSpPr>
        <p:spPr>
          <a:xfrm>
            <a:off x="395536" y="1196752"/>
            <a:ext cx="8280920" cy="5077048"/>
          </a:xfrm>
        </p:spPr>
        <p:txBody>
          <a:bodyPr/>
          <a:lstStyle/>
          <a:p>
            <a:r>
              <a:rPr lang="ru-RU" sz="1800" dirty="0"/>
              <a:t>К</a:t>
            </a:r>
            <a:r>
              <a:rPr lang="ru-RU" sz="1800" dirty="0" smtClean="0"/>
              <a:t>огда </a:t>
            </a:r>
            <a:r>
              <a:rPr lang="ru-RU" sz="1800" dirty="0"/>
              <a:t>стороны направляют спор в апелляционный орган, последний должен принять решение в течение 30 дней с момента официального уведомления о намерении одной из сторон спора передать его на рассмотрение апелляционным </a:t>
            </a:r>
            <a:r>
              <a:rPr lang="ru-RU" sz="1800" dirty="0" smtClean="0"/>
              <a:t>органом (</a:t>
            </a:r>
            <a:r>
              <a:rPr lang="en-GB" sz="1800" dirty="0" smtClean="0"/>
              <a:t>max </a:t>
            </a:r>
            <a:r>
              <a:rPr lang="ru-RU" sz="1800" dirty="0" smtClean="0"/>
              <a:t>60 дней);</a:t>
            </a:r>
          </a:p>
          <a:p>
            <a:r>
              <a:rPr lang="ru-RU" sz="1800" dirty="0" smtClean="0"/>
              <a:t>Доклад </a:t>
            </a:r>
            <a:r>
              <a:rPr lang="ru-RU" sz="1800" dirty="0"/>
              <a:t>апелляционного органа должен быть утвержден </a:t>
            </a:r>
            <a:r>
              <a:rPr lang="ru-RU" sz="1800" dirty="0" smtClean="0"/>
              <a:t>ОРС и </a:t>
            </a:r>
            <a:r>
              <a:rPr lang="ru-RU" sz="1800" dirty="0"/>
              <a:t>безусловно принят сторонами спора, если только Орган по разрешению споров ВТО консенсусом не примет решение не утверждать доклад апелляционного органа в течение 20 дней с момента его опубликования для всех членов </a:t>
            </a:r>
            <a:r>
              <a:rPr lang="ru-RU" sz="1800" dirty="0" smtClean="0"/>
              <a:t>ВТО;</a:t>
            </a:r>
          </a:p>
          <a:p>
            <a:r>
              <a:rPr lang="ru-RU" sz="1800" dirty="0"/>
              <a:t>Если утвержденные ОРС рекомендации не исполняются в течение предоставленного соответствующему члену ВТО срока, который начинается с момента принятия доклада третейской группы или апелляционного органа, ОРС предоставляет истцу возможность применить </a:t>
            </a:r>
            <a:r>
              <a:rPr lang="ru-RU" sz="1800" dirty="0" smtClean="0"/>
              <a:t>контрмеры;</a:t>
            </a:r>
          </a:p>
          <a:p>
            <a:r>
              <a:rPr lang="ru-RU" sz="1800" dirty="0"/>
              <a:t>Для целей рассмотрения споров о запрещенных субсидиях применяются сроки, составляющие половину от соответствующих сроков, указанных в Договоренности о разрешении споров, если </a:t>
            </a:r>
            <a:r>
              <a:rPr lang="ru-RU" sz="1800" dirty="0" smtClean="0"/>
              <a:t>только </a:t>
            </a:r>
            <a:r>
              <a:rPr lang="ru-RU" sz="1800" dirty="0"/>
              <a:t>ст. 4 ССКМ не указаны конкретные </a:t>
            </a:r>
            <a:r>
              <a:rPr lang="ru-RU" sz="1800" dirty="0" smtClean="0"/>
              <a:t>сроки. </a:t>
            </a:r>
            <a:endParaRPr lang="ru-RU" sz="1800" dirty="0"/>
          </a:p>
        </p:txBody>
      </p:sp>
      <p:sp>
        <p:nvSpPr>
          <p:cNvPr id="4" name="Номер слайда 3"/>
          <p:cNvSpPr>
            <a:spLocks noGrp="1"/>
          </p:cNvSpPr>
          <p:nvPr>
            <p:ph type="sldNum" sz="quarter" idx="11"/>
          </p:nvPr>
        </p:nvSpPr>
        <p:spPr/>
        <p:txBody>
          <a:bodyPr/>
          <a:lstStyle/>
          <a:p>
            <a:fld id="{906785E3-84EE-4EB7-80F5-7D7C537A6051}" type="slidenum">
              <a:rPr lang="ru-RU" smtClean="0"/>
              <a:t>18</a:t>
            </a:fld>
            <a:endParaRPr lang="ru-RU" dirty="0"/>
          </a:p>
        </p:txBody>
      </p:sp>
    </p:spTree>
    <p:extLst>
      <p:ext uri="{BB962C8B-B14F-4D97-AF65-F5344CB8AC3E}">
        <p14:creationId xmlns:p14="http://schemas.microsoft.com/office/powerpoint/2010/main" val="39194756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sz="3600" dirty="0"/>
              <a:t>Субсидии, дающие основания для применения </a:t>
            </a:r>
            <a:r>
              <a:rPr lang="ru-RU" sz="3600" dirty="0" smtClean="0"/>
              <a:t>мер </a:t>
            </a:r>
            <a:endParaRPr lang="ru-RU" sz="3600" dirty="0"/>
          </a:p>
        </p:txBody>
      </p:sp>
      <p:sp>
        <p:nvSpPr>
          <p:cNvPr id="3" name="Содержимое 2"/>
          <p:cNvSpPr>
            <a:spLocks noGrp="1"/>
          </p:cNvSpPr>
          <p:nvPr>
            <p:ph idx="1"/>
          </p:nvPr>
        </p:nvSpPr>
        <p:spPr>
          <a:xfrm>
            <a:off x="395536" y="1340768"/>
            <a:ext cx="8280920" cy="4933032"/>
          </a:xfrm>
        </p:spPr>
        <p:txBody>
          <a:bodyPr/>
          <a:lstStyle/>
          <a:p>
            <a:r>
              <a:rPr lang="ru-RU" sz="1800" dirty="0" smtClean="0"/>
              <a:t>Англ. </a:t>
            </a:r>
            <a:r>
              <a:rPr lang="en-GB" sz="1800" dirty="0" smtClean="0"/>
              <a:t>actionable subsidies; </a:t>
            </a:r>
            <a:r>
              <a:rPr lang="ru-RU" sz="1800" dirty="0" smtClean="0"/>
              <a:t>желтые субсидии;</a:t>
            </a:r>
            <a:endParaRPr lang="en-GB" sz="1800" dirty="0" smtClean="0"/>
          </a:p>
          <a:p>
            <a:r>
              <a:rPr lang="ru-RU" sz="1800" dirty="0"/>
              <a:t>В отличие от запрещенных (экспортных и импортозамещающих) субсидий большинство субсидий не являются запрещенными, однако дают основания для применения определенных мер, если они оказывают неблагоприятное воздействие (англ. </a:t>
            </a:r>
            <a:r>
              <a:rPr lang="en-US" sz="1800" dirty="0"/>
              <a:t>adverse effects) </a:t>
            </a:r>
            <a:r>
              <a:rPr lang="ru-RU" sz="1800" dirty="0"/>
              <a:t>на интересы других членов </a:t>
            </a:r>
            <a:r>
              <a:rPr lang="ru-RU" sz="1800" dirty="0" smtClean="0"/>
              <a:t>ВТО</a:t>
            </a:r>
            <a:r>
              <a:rPr lang="en-GB" sz="1800" dirty="0" smtClean="0"/>
              <a:t>;</a:t>
            </a:r>
            <a:endParaRPr lang="ru-RU" sz="1800" dirty="0" smtClean="0"/>
          </a:p>
          <a:p>
            <a:r>
              <a:rPr lang="ru-RU" sz="1800" dirty="0"/>
              <a:t>Ст. 5 ССКМ -</a:t>
            </a:r>
            <a:r>
              <a:rPr lang="ru-RU" sz="1800" dirty="0" smtClean="0"/>
              <a:t> </a:t>
            </a:r>
            <a:r>
              <a:rPr lang="ru-RU" sz="1800" dirty="0"/>
              <a:t>три типа неблагоприятного воздействия субсидии на интересы членов ВТО: </a:t>
            </a:r>
            <a:endParaRPr lang="ru-RU" sz="1800" dirty="0" smtClean="0"/>
          </a:p>
          <a:p>
            <a:pPr marL="342900" indent="-342900">
              <a:buAutoNum type="arabicParenR"/>
            </a:pPr>
            <a:r>
              <a:rPr lang="ru-RU" sz="1800" dirty="0" smtClean="0"/>
              <a:t>ущерб </a:t>
            </a:r>
            <a:r>
              <a:rPr lang="ru-RU" sz="1800" dirty="0"/>
              <a:t>отрасли экономики другого члена ВТО; </a:t>
            </a:r>
            <a:endParaRPr lang="ru-RU" sz="1800" dirty="0" smtClean="0"/>
          </a:p>
          <a:p>
            <a:pPr marL="342900" indent="-342900">
              <a:buAutoNum type="arabicParenR"/>
            </a:pPr>
            <a:r>
              <a:rPr lang="ru-RU" sz="1800" dirty="0" smtClean="0"/>
              <a:t>отмена </a:t>
            </a:r>
            <a:r>
              <a:rPr lang="ru-RU" sz="1800" dirty="0"/>
              <a:t>или уменьшение преимуществ, предоставляемых другим членам ВТО прямо или косвенно в соответствии с ГАТТ 1994</a:t>
            </a:r>
            <a:r>
              <a:rPr lang="ru-RU" sz="1800" dirty="0" smtClean="0"/>
              <a:t>;</a:t>
            </a:r>
          </a:p>
          <a:p>
            <a:pPr marL="342900" indent="-342900">
              <a:buAutoNum type="arabicParenR"/>
            </a:pPr>
            <a:r>
              <a:rPr lang="ru-RU" sz="1800" dirty="0" smtClean="0"/>
              <a:t>серьезное </a:t>
            </a:r>
            <a:r>
              <a:rPr lang="ru-RU" sz="1800" dirty="0"/>
              <a:t>ущемление интересов другого члена ВТО, включая угрозу такого серьезного </a:t>
            </a:r>
            <a:r>
              <a:rPr lang="ru-RU" sz="1800" dirty="0" smtClean="0"/>
              <a:t>ущемления. </a:t>
            </a:r>
            <a:endParaRPr lang="en-GB" sz="1800" dirty="0" smtClean="0"/>
          </a:p>
          <a:p>
            <a:endParaRPr lang="ru-RU" dirty="0"/>
          </a:p>
        </p:txBody>
      </p:sp>
      <p:sp>
        <p:nvSpPr>
          <p:cNvPr id="4" name="Номер слайда 3"/>
          <p:cNvSpPr>
            <a:spLocks noGrp="1"/>
          </p:cNvSpPr>
          <p:nvPr>
            <p:ph type="sldNum" sz="quarter" idx="11"/>
          </p:nvPr>
        </p:nvSpPr>
        <p:spPr/>
        <p:txBody>
          <a:bodyPr/>
          <a:lstStyle/>
          <a:p>
            <a:fld id="{906785E3-84EE-4EB7-80F5-7D7C537A6051}" type="slidenum">
              <a:rPr lang="ru-RU" smtClean="0"/>
              <a:t>19</a:t>
            </a:fld>
            <a:endParaRPr lang="ru-RU" dirty="0"/>
          </a:p>
        </p:txBody>
      </p:sp>
    </p:spTree>
    <p:extLst>
      <p:ext uri="{BB962C8B-B14F-4D97-AF65-F5344CB8AC3E}">
        <p14:creationId xmlns:p14="http://schemas.microsoft.com/office/powerpoint/2010/main" val="1517537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Содержание</a:t>
            </a:r>
            <a:endParaRPr lang="en-US" dirty="0"/>
          </a:p>
        </p:txBody>
      </p:sp>
      <p:sp>
        <p:nvSpPr>
          <p:cNvPr id="3" name="Content Placeholder 2"/>
          <p:cNvSpPr>
            <a:spLocks noGrp="1"/>
          </p:cNvSpPr>
          <p:nvPr>
            <p:ph idx="1"/>
          </p:nvPr>
        </p:nvSpPr>
        <p:spPr>
          <a:xfrm>
            <a:off x="395536" y="1340768"/>
            <a:ext cx="8280920" cy="5112568"/>
          </a:xfrm>
        </p:spPr>
        <p:txBody>
          <a:bodyPr/>
          <a:lstStyle/>
          <a:p>
            <a:pPr marL="0" indent="0">
              <a:buNone/>
              <a:tabLst>
                <a:tab pos="1147763" algn="l"/>
              </a:tabLst>
            </a:pPr>
            <a:r>
              <a:rPr lang="ru-RU" sz="1800" dirty="0" smtClean="0"/>
              <a:t>Слайд </a:t>
            </a:r>
            <a:r>
              <a:rPr lang="en-US" sz="1800" dirty="0" smtClean="0"/>
              <a:t>1	  </a:t>
            </a:r>
            <a:r>
              <a:rPr lang="ru-RU" sz="1800" dirty="0" smtClean="0"/>
              <a:t>    Титульный слайд</a:t>
            </a:r>
            <a:endParaRPr lang="en-US" sz="1800" dirty="0" smtClean="0"/>
          </a:p>
          <a:p>
            <a:pPr marL="0" indent="0">
              <a:buNone/>
              <a:tabLst>
                <a:tab pos="1147763" algn="l"/>
              </a:tabLst>
            </a:pPr>
            <a:r>
              <a:rPr lang="ru-RU" sz="1800" dirty="0" smtClean="0"/>
              <a:t>Слайды</a:t>
            </a:r>
            <a:r>
              <a:rPr lang="en-US" sz="1800" dirty="0" smtClean="0"/>
              <a:t> 2-3	  </a:t>
            </a:r>
            <a:r>
              <a:rPr lang="ru-RU" sz="1800" dirty="0" smtClean="0"/>
              <a:t>    Содержание</a:t>
            </a:r>
            <a:endParaRPr lang="en-US" sz="1800" dirty="0" smtClean="0"/>
          </a:p>
          <a:p>
            <a:pPr marL="0" indent="0">
              <a:buNone/>
              <a:tabLst>
                <a:tab pos="1147763" algn="l"/>
              </a:tabLst>
            </a:pPr>
            <a:r>
              <a:rPr lang="ru-RU" sz="1800" dirty="0" smtClean="0"/>
              <a:t>Слайд</a:t>
            </a:r>
            <a:r>
              <a:rPr lang="en-US" sz="1800" dirty="0" smtClean="0"/>
              <a:t> 4	  </a:t>
            </a:r>
            <a:r>
              <a:rPr lang="ru-RU" sz="1800" dirty="0" smtClean="0"/>
              <a:t>    Нормы права ВТО о субсидиях и субсидированной торговле</a:t>
            </a:r>
            <a:endParaRPr lang="en-US" sz="1800" dirty="0" smtClean="0"/>
          </a:p>
          <a:p>
            <a:pPr marL="0" indent="0">
              <a:buNone/>
              <a:tabLst>
                <a:tab pos="1147763" algn="l"/>
              </a:tabLst>
            </a:pPr>
            <a:r>
              <a:rPr lang="ru-RU" sz="1800" dirty="0" smtClean="0"/>
              <a:t>Слайды</a:t>
            </a:r>
            <a:r>
              <a:rPr lang="en-US" sz="1800" dirty="0" smtClean="0"/>
              <a:t> 5</a:t>
            </a:r>
            <a:r>
              <a:rPr lang="ru-RU" sz="1800" dirty="0" smtClean="0"/>
              <a:t>-6</a:t>
            </a:r>
            <a:r>
              <a:rPr lang="en-US" sz="1800" dirty="0" smtClean="0"/>
              <a:t>	  </a:t>
            </a:r>
            <a:r>
              <a:rPr lang="ru-RU" sz="1800" dirty="0" smtClean="0"/>
              <a:t>    Понятие субсидии в праве ВТО</a:t>
            </a:r>
            <a:endParaRPr lang="en-US" sz="1800" dirty="0" smtClean="0"/>
          </a:p>
          <a:p>
            <a:pPr marL="0" indent="0">
              <a:buNone/>
              <a:tabLst>
                <a:tab pos="1147763" algn="l"/>
              </a:tabLst>
            </a:pPr>
            <a:r>
              <a:rPr lang="ru-RU" sz="1800" dirty="0" smtClean="0"/>
              <a:t>Слайды</a:t>
            </a:r>
            <a:r>
              <a:rPr lang="en-US" sz="1800" dirty="0" smtClean="0"/>
              <a:t> </a:t>
            </a:r>
            <a:r>
              <a:rPr lang="ru-RU" sz="1800" dirty="0" smtClean="0"/>
              <a:t>7-9</a:t>
            </a:r>
            <a:r>
              <a:rPr lang="en-US" sz="1800" dirty="0"/>
              <a:t>	</a:t>
            </a:r>
            <a:r>
              <a:rPr lang="en-US" sz="1800" dirty="0" smtClean="0"/>
              <a:t>  </a:t>
            </a:r>
            <a:r>
              <a:rPr lang="ru-RU" sz="1800" dirty="0" smtClean="0"/>
              <a:t>    Финансовый вклад</a:t>
            </a:r>
            <a:endParaRPr lang="en-US" sz="1800" dirty="0" smtClean="0"/>
          </a:p>
          <a:p>
            <a:pPr marL="0" indent="0">
              <a:buNone/>
              <a:tabLst>
                <a:tab pos="1147763" algn="l"/>
              </a:tabLst>
            </a:pPr>
            <a:r>
              <a:rPr lang="ru-RU" sz="1800" dirty="0" smtClean="0"/>
              <a:t>Слайд</a:t>
            </a:r>
            <a:r>
              <a:rPr lang="en-US" sz="1800" dirty="0" smtClean="0"/>
              <a:t> </a:t>
            </a:r>
            <a:r>
              <a:rPr lang="ru-RU" sz="1800" dirty="0" smtClean="0"/>
              <a:t>10</a:t>
            </a:r>
            <a:r>
              <a:rPr lang="en-US" sz="1800" dirty="0"/>
              <a:t>	</a:t>
            </a:r>
            <a:r>
              <a:rPr lang="en-US" sz="1800" dirty="0" smtClean="0"/>
              <a:t>  </a:t>
            </a:r>
            <a:r>
              <a:rPr lang="ru-RU" sz="1800" dirty="0" smtClean="0"/>
              <a:t>    Финансовый вклад правительства</a:t>
            </a:r>
            <a:endParaRPr lang="en-US" sz="1800" dirty="0" smtClean="0"/>
          </a:p>
          <a:p>
            <a:pPr marL="0" indent="0">
              <a:buNone/>
              <a:tabLst>
                <a:tab pos="1147763" algn="l"/>
              </a:tabLst>
            </a:pPr>
            <a:r>
              <a:rPr lang="ru-RU" sz="1800" dirty="0" smtClean="0"/>
              <a:t>Слайды</a:t>
            </a:r>
            <a:r>
              <a:rPr lang="en-US" sz="1800" dirty="0" smtClean="0"/>
              <a:t> 1</a:t>
            </a:r>
            <a:r>
              <a:rPr lang="ru-RU" sz="1800" dirty="0" smtClean="0"/>
              <a:t>1</a:t>
            </a:r>
            <a:r>
              <a:rPr lang="en-US" sz="1800" dirty="0" smtClean="0"/>
              <a:t>-1</a:t>
            </a:r>
            <a:r>
              <a:rPr lang="ru-RU" sz="1800" dirty="0" smtClean="0"/>
              <a:t>2 </a:t>
            </a:r>
            <a:r>
              <a:rPr lang="en-US" sz="1800" dirty="0" smtClean="0"/>
              <a:t> </a:t>
            </a:r>
            <a:r>
              <a:rPr lang="ru-RU" sz="1800" dirty="0" smtClean="0"/>
              <a:t>Финансовый вклад, предоставляющий преимущество</a:t>
            </a:r>
            <a:endParaRPr lang="en-US" sz="1800" dirty="0" smtClean="0"/>
          </a:p>
          <a:p>
            <a:pPr marL="0" indent="0">
              <a:buNone/>
              <a:tabLst>
                <a:tab pos="1147763" algn="l"/>
              </a:tabLst>
            </a:pPr>
            <a:r>
              <a:rPr lang="ru-RU" sz="1800" dirty="0" smtClean="0"/>
              <a:t>Слайды 13-14   Требование «специфичности» субсидии</a:t>
            </a:r>
            <a:r>
              <a:rPr lang="en-US" sz="1800" dirty="0"/>
              <a:t>	</a:t>
            </a:r>
            <a:r>
              <a:rPr lang="en-US" sz="1800" dirty="0" smtClean="0"/>
              <a:t>  </a:t>
            </a:r>
            <a:endParaRPr lang="ru-RU" sz="1800" dirty="0" smtClean="0"/>
          </a:p>
          <a:p>
            <a:pPr marL="0" indent="0">
              <a:buNone/>
              <a:tabLst>
                <a:tab pos="1147763" algn="l"/>
              </a:tabLst>
            </a:pPr>
            <a:r>
              <a:rPr lang="ru-RU" sz="1800" dirty="0" smtClean="0"/>
              <a:t>Слайд</a:t>
            </a:r>
            <a:r>
              <a:rPr lang="en-US" sz="1800" dirty="0" smtClean="0"/>
              <a:t> 1</a:t>
            </a:r>
            <a:r>
              <a:rPr lang="ru-RU" sz="1800" dirty="0" smtClean="0"/>
              <a:t>5</a:t>
            </a:r>
            <a:r>
              <a:rPr lang="en-US" sz="1800" dirty="0"/>
              <a:t>	</a:t>
            </a:r>
            <a:r>
              <a:rPr lang="ru-RU" sz="1800" dirty="0" smtClean="0"/>
              <a:t>       Виды субсидий с точки </a:t>
            </a:r>
            <a:r>
              <a:rPr lang="ru-RU" sz="1800" dirty="0"/>
              <a:t>з</a:t>
            </a:r>
            <a:r>
              <a:rPr lang="ru-RU" sz="1800" dirty="0" smtClean="0"/>
              <a:t>рения права ВТО</a:t>
            </a:r>
            <a:endParaRPr lang="en-US" sz="1800" dirty="0" smtClean="0"/>
          </a:p>
          <a:p>
            <a:pPr marL="0" indent="0">
              <a:buNone/>
              <a:tabLst>
                <a:tab pos="1147763" algn="l"/>
              </a:tabLst>
            </a:pPr>
            <a:r>
              <a:rPr lang="ru-RU" sz="1800" dirty="0" smtClean="0"/>
              <a:t>Слайд 16</a:t>
            </a:r>
            <a:r>
              <a:rPr lang="en-US" sz="1800" dirty="0"/>
              <a:t>	</a:t>
            </a:r>
            <a:r>
              <a:rPr lang="en-US" sz="1800" dirty="0" smtClean="0"/>
              <a:t>  </a:t>
            </a:r>
            <a:r>
              <a:rPr lang="ru-RU" sz="1800" dirty="0" smtClean="0"/>
              <a:t>     Запрещенные субсидии</a:t>
            </a:r>
          </a:p>
          <a:p>
            <a:pPr marL="0" indent="0">
              <a:buNone/>
              <a:tabLst>
                <a:tab pos="1147763" algn="l"/>
              </a:tabLst>
            </a:pPr>
            <a:r>
              <a:rPr lang="ru-RU" sz="1800" dirty="0" smtClean="0"/>
              <a:t>Слайд 17-18      Многосторонние механизмы в случае применения запрещенных </a:t>
            </a:r>
          </a:p>
          <a:p>
            <a:pPr marL="0" indent="0">
              <a:buNone/>
              <a:tabLst>
                <a:tab pos="1147763" algn="l"/>
              </a:tabLst>
            </a:pPr>
            <a:r>
              <a:rPr lang="ru-RU" sz="1800" dirty="0" smtClean="0"/>
              <a:t>                             субсидий</a:t>
            </a:r>
            <a:endParaRPr lang="en-US" sz="1200" dirty="0" smtClean="0"/>
          </a:p>
          <a:p>
            <a:pPr marL="0" indent="0">
              <a:buNone/>
            </a:pPr>
            <a:endParaRPr lang="en-US" sz="1200" dirty="0"/>
          </a:p>
        </p:txBody>
      </p:sp>
      <p:sp>
        <p:nvSpPr>
          <p:cNvPr id="6" name="Slide Number Placeholder 5"/>
          <p:cNvSpPr>
            <a:spLocks noGrp="1"/>
          </p:cNvSpPr>
          <p:nvPr>
            <p:ph type="sldNum" sz="quarter" idx="11"/>
          </p:nvPr>
        </p:nvSpPr>
        <p:spPr/>
        <p:txBody>
          <a:bodyPr/>
          <a:lstStyle/>
          <a:p>
            <a:fld id="{906785E3-84EE-4EB7-80F5-7D7C537A6051}" type="slidenum">
              <a:rPr lang="ru-RU" smtClean="0"/>
              <a:t>2</a:t>
            </a:fld>
            <a:endParaRPr lang="ru-RU" dirty="0"/>
          </a:p>
        </p:txBody>
      </p:sp>
    </p:spTree>
    <p:extLst>
      <p:ext uri="{BB962C8B-B14F-4D97-AF65-F5344CB8AC3E}">
        <p14:creationId xmlns:p14="http://schemas.microsoft.com/office/powerpoint/2010/main" val="6938590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sz="2800" dirty="0"/>
              <a:t>Многосторонние инструменты в случае применения субсидий, дающих основания для применения </a:t>
            </a:r>
            <a:r>
              <a:rPr lang="ru-RU" sz="2800" dirty="0" smtClean="0"/>
              <a:t>мер (1) </a:t>
            </a:r>
            <a:endParaRPr lang="ru-RU" sz="2800" dirty="0"/>
          </a:p>
        </p:txBody>
      </p:sp>
      <p:sp>
        <p:nvSpPr>
          <p:cNvPr id="3" name="Содержимое 2"/>
          <p:cNvSpPr>
            <a:spLocks noGrp="1"/>
          </p:cNvSpPr>
          <p:nvPr>
            <p:ph idx="1"/>
          </p:nvPr>
        </p:nvSpPr>
        <p:spPr>
          <a:xfrm>
            <a:off x="395536" y="1412776"/>
            <a:ext cx="8280920" cy="4717008"/>
          </a:xfrm>
        </p:spPr>
        <p:txBody>
          <a:bodyPr/>
          <a:lstStyle/>
          <a:p>
            <a:r>
              <a:rPr lang="ru-RU" sz="1600" dirty="0" smtClean="0"/>
              <a:t>Ст. 7 ССКМ;</a:t>
            </a:r>
          </a:p>
          <a:p>
            <a:r>
              <a:rPr lang="ru-RU" sz="1600" dirty="0" smtClean="0"/>
              <a:t>Аналогичная </a:t>
            </a:r>
            <a:r>
              <a:rPr lang="ru-RU" sz="1600" dirty="0"/>
              <a:t>со средствами защиты от запрещенных </a:t>
            </a:r>
            <a:r>
              <a:rPr lang="ru-RU" sz="1600" dirty="0" smtClean="0"/>
              <a:t>субсидий процедура, однако </a:t>
            </a:r>
            <a:r>
              <a:rPr lang="ru-RU" sz="1600" dirty="0"/>
              <a:t>в данном случае временные сроки длиннее, а также не задействована Постоянная группа </a:t>
            </a:r>
            <a:r>
              <a:rPr lang="ru-RU" sz="1600" dirty="0" smtClean="0"/>
              <a:t>экспертов;</a:t>
            </a:r>
          </a:p>
          <a:p>
            <a:r>
              <a:rPr lang="ru-RU" sz="1600" dirty="0" smtClean="0"/>
              <a:t>Консультации – 60 дней; </a:t>
            </a:r>
          </a:p>
          <a:p>
            <a:r>
              <a:rPr lang="ru-RU" sz="1600" dirty="0"/>
              <a:t>О</a:t>
            </a:r>
            <a:r>
              <a:rPr lang="ru-RU" sz="1600" dirty="0" smtClean="0"/>
              <a:t>пределение состава и регламента третейской группы – в течение 15 дней с момента ее учреждения;</a:t>
            </a:r>
          </a:p>
          <a:p>
            <a:r>
              <a:rPr lang="ru-RU" sz="1600" dirty="0" smtClean="0"/>
              <a:t>Доклад третейской группы – в течение 120 дней с момента определения состава и регламента третейской группы;</a:t>
            </a:r>
          </a:p>
          <a:p>
            <a:r>
              <a:rPr lang="ru-RU" sz="1600" dirty="0" smtClean="0"/>
              <a:t>Утверждение доклада третейской группы – в течение 30 дней с момента публикации доклада для всех членов ВТО, если только не было формального уведомления о передаче спора в апелляционный орган;</a:t>
            </a:r>
          </a:p>
          <a:p>
            <a:r>
              <a:rPr lang="ru-RU" sz="1600" dirty="0" smtClean="0"/>
              <a:t>Доклад апелляционного органа – в течение 60 дней (</a:t>
            </a:r>
            <a:r>
              <a:rPr lang="en-GB" sz="1600" dirty="0" smtClean="0"/>
              <a:t>max </a:t>
            </a:r>
            <a:r>
              <a:rPr lang="ru-RU" sz="1600" dirty="0" smtClean="0"/>
              <a:t>90 дней) с момента получения уведомления о намерении передать спор в апелляционный орган; </a:t>
            </a:r>
          </a:p>
          <a:p>
            <a:r>
              <a:rPr lang="ru-RU" sz="1600" dirty="0"/>
              <a:t>Доклад апелляционного органа должен быть утвержден </a:t>
            </a:r>
            <a:r>
              <a:rPr lang="ru-RU" sz="1600" dirty="0" smtClean="0"/>
              <a:t>ОРС и </a:t>
            </a:r>
            <a:r>
              <a:rPr lang="ru-RU" sz="1600" dirty="0"/>
              <a:t>безусловно принят сторонами спора, если только </a:t>
            </a:r>
            <a:r>
              <a:rPr lang="ru-RU" sz="1600" dirty="0" smtClean="0"/>
              <a:t>ОРС консенсусом </a:t>
            </a:r>
            <a:r>
              <a:rPr lang="ru-RU" sz="1600" dirty="0"/>
              <a:t>не примет решение не утверждать доклад апелляционного органа в течение 20 дней с момента его опубликования для всех членов </a:t>
            </a:r>
            <a:r>
              <a:rPr lang="ru-RU" sz="1600" dirty="0" smtClean="0"/>
              <a:t>ВТО;</a:t>
            </a:r>
          </a:p>
          <a:p>
            <a:r>
              <a:rPr lang="ru-RU" sz="1600" dirty="0" smtClean="0"/>
              <a:t> </a:t>
            </a:r>
            <a:endParaRPr lang="ru-RU" sz="2000" dirty="0" smtClean="0"/>
          </a:p>
          <a:p>
            <a:endParaRPr lang="ru-RU" sz="2000" dirty="0"/>
          </a:p>
        </p:txBody>
      </p:sp>
      <p:sp>
        <p:nvSpPr>
          <p:cNvPr id="4" name="Номер слайда 3"/>
          <p:cNvSpPr>
            <a:spLocks noGrp="1"/>
          </p:cNvSpPr>
          <p:nvPr>
            <p:ph type="sldNum" sz="quarter" idx="11"/>
          </p:nvPr>
        </p:nvSpPr>
        <p:spPr/>
        <p:txBody>
          <a:bodyPr/>
          <a:lstStyle/>
          <a:p>
            <a:fld id="{906785E3-84EE-4EB7-80F5-7D7C537A6051}" type="slidenum">
              <a:rPr lang="ru-RU" smtClean="0"/>
              <a:t>20</a:t>
            </a:fld>
            <a:endParaRPr lang="ru-RU" dirty="0"/>
          </a:p>
        </p:txBody>
      </p:sp>
    </p:spTree>
    <p:extLst>
      <p:ext uri="{BB962C8B-B14F-4D97-AF65-F5344CB8AC3E}">
        <p14:creationId xmlns:p14="http://schemas.microsoft.com/office/powerpoint/2010/main" val="20979626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sz="2800" dirty="0"/>
              <a:t>Многосторонние инструменты в случае применения субсидий, дающих основания для применения </a:t>
            </a:r>
            <a:r>
              <a:rPr lang="ru-RU" sz="2800" dirty="0" smtClean="0"/>
              <a:t>мер (2) </a:t>
            </a:r>
            <a:endParaRPr lang="ru-RU" sz="2800" dirty="0"/>
          </a:p>
        </p:txBody>
      </p:sp>
      <p:sp>
        <p:nvSpPr>
          <p:cNvPr id="3" name="Содержимое 2"/>
          <p:cNvSpPr>
            <a:spLocks noGrp="1"/>
          </p:cNvSpPr>
          <p:nvPr>
            <p:ph idx="1"/>
          </p:nvPr>
        </p:nvSpPr>
        <p:spPr>
          <a:xfrm>
            <a:off x="395536" y="1628800"/>
            <a:ext cx="8280920" cy="4428976"/>
          </a:xfrm>
        </p:spPr>
        <p:txBody>
          <a:bodyPr/>
          <a:lstStyle/>
          <a:p>
            <a:pPr marL="291600" lvl="0">
              <a:spcAft>
                <a:spcPts val="0"/>
              </a:spcAft>
            </a:pPr>
            <a:r>
              <a:rPr lang="ru-RU" sz="1800" dirty="0"/>
              <a:t>Когда утвержден доклад третейской группы или апелляционного органа, в котором установлено, что субсидия оказала неблагоприятное воздействие на интересы другого члена ВТО по смыслу ст. 5 ССКМ, то предоставляющий субсидию член ВТО должен предпринять соразмерные шаги с целью устранения этих неблагоприятных последствий или должен отменить соответствующую </a:t>
            </a:r>
            <a:r>
              <a:rPr lang="ru-RU" sz="1800" dirty="0" smtClean="0"/>
              <a:t>субсидию;</a:t>
            </a:r>
          </a:p>
          <a:p>
            <a:pPr marL="291600" lvl="0">
              <a:spcAft>
                <a:spcPts val="0"/>
              </a:spcAft>
            </a:pPr>
            <a:r>
              <a:rPr lang="ru-RU" sz="1800" dirty="0" smtClean="0"/>
              <a:t>В </a:t>
            </a:r>
            <a:r>
              <a:rPr lang="ru-RU" sz="1800" dirty="0"/>
              <a:t>случае, если член ВТО не принял соразмерные шаги с целью устранения неблагоприятных последствий субсидии или не отменил ее в течение шести месяцев с момента утверждения ОРС доклада третейской группы или апелляционного органа, то ОРС наделяет истца правом ввести контрмеры, соразмерные степени и природе неблагоприятных последствий субсидии, существование которых было подтверждено в докладе третейской группы или апелляционного органа, если только ОРС не примет консенсусом решения не удовлетворять запрос истца. </a:t>
            </a:r>
            <a:endParaRPr lang="ru-RU" sz="1700" dirty="0"/>
          </a:p>
        </p:txBody>
      </p:sp>
      <p:sp>
        <p:nvSpPr>
          <p:cNvPr id="4" name="Номер слайда 3"/>
          <p:cNvSpPr>
            <a:spLocks noGrp="1"/>
          </p:cNvSpPr>
          <p:nvPr>
            <p:ph type="sldNum" sz="quarter" idx="11"/>
          </p:nvPr>
        </p:nvSpPr>
        <p:spPr/>
        <p:txBody>
          <a:bodyPr/>
          <a:lstStyle/>
          <a:p>
            <a:fld id="{906785E3-84EE-4EB7-80F5-7D7C537A6051}" type="slidenum">
              <a:rPr lang="ru-RU" smtClean="0"/>
              <a:t>21</a:t>
            </a:fld>
            <a:endParaRPr lang="ru-RU" dirty="0"/>
          </a:p>
        </p:txBody>
      </p:sp>
    </p:spTree>
    <p:extLst>
      <p:ext uri="{BB962C8B-B14F-4D97-AF65-F5344CB8AC3E}">
        <p14:creationId xmlns:p14="http://schemas.microsoft.com/office/powerpoint/2010/main" val="34337286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Субсидии, не дающие основания для применения </a:t>
            </a:r>
            <a:r>
              <a:rPr lang="ru-RU" dirty="0" smtClean="0"/>
              <a:t>мер </a:t>
            </a:r>
            <a:endParaRPr lang="ru-RU" dirty="0"/>
          </a:p>
        </p:txBody>
      </p:sp>
      <p:sp>
        <p:nvSpPr>
          <p:cNvPr id="3" name="Содержимое 2"/>
          <p:cNvSpPr>
            <a:spLocks noGrp="1"/>
          </p:cNvSpPr>
          <p:nvPr>
            <p:ph idx="1"/>
          </p:nvPr>
        </p:nvSpPr>
        <p:spPr/>
        <p:txBody>
          <a:bodyPr>
            <a:noAutofit/>
          </a:bodyPr>
          <a:lstStyle/>
          <a:p>
            <a:pPr lvl="0"/>
            <a:r>
              <a:rPr lang="ru-RU" sz="2000" dirty="0" smtClean="0"/>
              <a:t>Англ. </a:t>
            </a:r>
            <a:r>
              <a:rPr lang="en-US" sz="2000" dirty="0" smtClean="0"/>
              <a:t>non-actionable subsidies</a:t>
            </a:r>
            <a:r>
              <a:rPr lang="ru-RU" sz="2000" dirty="0" smtClean="0"/>
              <a:t>; зеленые субсидии;</a:t>
            </a:r>
          </a:p>
          <a:p>
            <a:pPr lvl="0"/>
            <a:r>
              <a:rPr lang="ru-RU" sz="2000" dirty="0"/>
              <a:t>Р</a:t>
            </a:r>
            <a:r>
              <a:rPr lang="ru-RU" sz="2000" dirty="0" smtClean="0"/>
              <a:t>азрешенные </a:t>
            </a:r>
            <a:r>
              <a:rPr lang="ru-RU" sz="2000" dirty="0"/>
              <a:t>субсидии, в отношении которых не применяются как компенсационные меры, так и другие меры противодействия субсидированию, предусмотренные </a:t>
            </a:r>
            <a:r>
              <a:rPr lang="ru-RU" sz="2000" dirty="0" smtClean="0"/>
              <a:t>ССКМ;</a:t>
            </a:r>
          </a:p>
          <a:p>
            <a:pPr lvl="0"/>
            <a:r>
              <a:rPr lang="ru-RU" sz="2000" dirty="0"/>
              <a:t>В соответствии со ст. </a:t>
            </a:r>
            <a:r>
              <a:rPr lang="en-US" sz="2000" dirty="0"/>
              <a:t>XXXI </a:t>
            </a:r>
            <a:r>
              <a:rPr lang="ru-RU" sz="2000" dirty="0"/>
              <a:t>ССКМ некоторые зеленые субсидии применялись в течение пяти лет с момента вступления в силу Соглашения об учреждении ВТО (то есть до 31 декабря 1999 г.) (к ним относились некоторые региональные, экологические субсидии, а также субсидии на развитие и исследования</a:t>
            </a:r>
            <a:r>
              <a:rPr lang="ru-RU" sz="2000" dirty="0" smtClean="0"/>
              <a:t>)</a:t>
            </a:r>
            <a:r>
              <a:rPr lang="ru-RU" sz="2000" dirty="0"/>
              <a:t>.</a:t>
            </a:r>
          </a:p>
        </p:txBody>
      </p:sp>
      <p:sp>
        <p:nvSpPr>
          <p:cNvPr id="6" name="Slide Number Placeholder 5"/>
          <p:cNvSpPr>
            <a:spLocks noGrp="1"/>
          </p:cNvSpPr>
          <p:nvPr>
            <p:ph type="sldNum" sz="quarter" idx="11"/>
          </p:nvPr>
        </p:nvSpPr>
        <p:spPr/>
        <p:txBody>
          <a:bodyPr/>
          <a:lstStyle/>
          <a:p>
            <a:fld id="{906785E3-84EE-4EB7-80F5-7D7C537A6051}" type="slidenum">
              <a:rPr lang="ru-RU" smtClean="0"/>
              <a:t>22</a:t>
            </a:fld>
            <a:endParaRPr lang="ru-RU"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400" dirty="0"/>
              <a:t>Компенсационные меры </a:t>
            </a:r>
          </a:p>
        </p:txBody>
      </p:sp>
      <p:sp>
        <p:nvSpPr>
          <p:cNvPr id="3" name="Содержимое 2"/>
          <p:cNvSpPr>
            <a:spLocks noGrp="1"/>
          </p:cNvSpPr>
          <p:nvPr>
            <p:ph idx="1"/>
          </p:nvPr>
        </p:nvSpPr>
        <p:spPr>
          <a:xfrm>
            <a:off x="457200" y="1412776"/>
            <a:ext cx="8229600" cy="4824536"/>
          </a:xfrm>
        </p:spPr>
        <p:txBody>
          <a:bodyPr>
            <a:noAutofit/>
          </a:bodyPr>
          <a:lstStyle/>
          <a:p>
            <a:pPr lvl="0"/>
            <a:r>
              <a:rPr lang="ru-RU" sz="1800" dirty="0"/>
              <a:t>Запрещенные субсидии и субсидии, дающие основания для применения определенных мер, могут быть оспорены в Органе по разрешению споров ВТО, или они могут быть </a:t>
            </a:r>
            <a:r>
              <a:rPr lang="ru-RU" sz="1800" dirty="0" smtClean="0"/>
              <a:t>устранены </a:t>
            </a:r>
            <a:r>
              <a:rPr lang="ru-RU" sz="1800" dirty="0"/>
              <a:t>путем применения компенсационных мер (англ. </a:t>
            </a:r>
            <a:r>
              <a:rPr lang="en-US" sz="1800" dirty="0"/>
              <a:t>countervailing </a:t>
            </a:r>
            <a:r>
              <a:rPr lang="en-US" sz="1800" dirty="0" smtClean="0"/>
              <a:t>measures)</a:t>
            </a:r>
            <a:r>
              <a:rPr lang="ru-RU" sz="1800" dirty="0" smtClean="0"/>
              <a:t>;</a:t>
            </a:r>
            <a:endParaRPr lang="en-GB" sz="1800" dirty="0" smtClean="0"/>
          </a:p>
          <a:p>
            <a:pPr lvl="0"/>
            <a:r>
              <a:rPr lang="ru-RU" sz="1800" dirty="0"/>
              <a:t>Ч</a:t>
            </a:r>
            <a:r>
              <a:rPr lang="ru-RU" sz="1800" dirty="0" smtClean="0"/>
              <a:t>лен </a:t>
            </a:r>
            <a:r>
              <a:rPr lang="ru-RU" sz="1800" dirty="0"/>
              <a:t>ВТО, экономика которого понесла ущерб в связи с субсидированием, осуществляемым другим членом ВТО, может выбрать между 1) обращением к многосторонним механизмам в соответствии со ст. 4 и 7 ССКМ и 2) односторонним введением компенсационных пошлин на субсидированный импорт по результатам </a:t>
            </a:r>
            <a:r>
              <a:rPr lang="ru-RU" sz="1800" dirty="0" smtClean="0"/>
              <a:t>осуществленного </a:t>
            </a:r>
            <a:r>
              <a:rPr lang="ru-RU" sz="1800" dirty="0"/>
              <a:t>компенсационного расследования, проведенного уполномоченным органом этого члена ВТО в соответствии с требованиями части </a:t>
            </a:r>
            <a:r>
              <a:rPr lang="en-US" sz="1800" dirty="0"/>
              <a:t>V </a:t>
            </a:r>
            <a:r>
              <a:rPr lang="ru-RU" sz="1800" dirty="0"/>
              <a:t>ССКМ «Компенсационные меры</a:t>
            </a:r>
            <a:r>
              <a:rPr lang="ru-RU" sz="1800" dirty="0" smtClean="0"/>
              <a:t>»;</a:t>
            </a:r>
          </a:p>
          <a:p>
            <a:pPr lvl="0"/>
            <a:r>
              <a:rPr lang="ru-RU" sz="1800" dirty="0"/>
              <a:t>Компенсационные меры могут быть введены в отношении импортного товара, который является аналогичным по отношению к товару, производимому отечественным производителем, которые страдают от субсидируемого </a:t>
            </a:r>
            <a:r>
              <a:rPr lang="ru-RU" sz="1800" dirty="0" smtClean="0"/>
              <a:t>импорта</a:t>
            </a:r>
            <a:r>
              <a:rPr lang="ru-RU" sz="1800" dirty="0"/>
              <a:t>.</a:t>
            </a:r>
          </a:p>
        </p:txBody>
      </p:sp>
      <p:sp>
        <p:nvSpPr>
          <p:cNvPr id="6" name="Slide Number Placeholder 5"/>
          <p:cNvSpPr>
            <a:spLocks noGrp="1"/>
          </p:cNvSpPr>
          <p:nvPr>
            <p:ph type="sldNum" sz="quarter" idx="11"/>
          </p:nvPr>
        </p:nvSpPr>
        <p:spPr/>
        <p:txBody>
          <a:bodyPr/>
          <a:lstStyle/>
          <a:p>
            <a:fld id="{906785E3-84EE-4EB7-80F5-7D7C537A6051}" type="slidenum">
              <a:rPr lang="ru-RU" smtClean="0"/>
              <a:t>23</a:t>
            </a:fld>
            <a:endParaRPr lang="ru-RU"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600" dirty="0"/>
              <a:t>Условия для введения компенсационных пошлин </a:t>
            </a:r>
          </a:p>
        </p:txBody>
      </p:sp>
      <p:sp>
        <p:nvSpPr>
          <p:cNvPr id="3" name="Содержимое 2"/>
          <p:cNvSpPr>
            <a:spLocks noGrp="1"/>
          </p:cNvSpPr>
          <p:nvPr>
            <p:ph idx="1"/>
          </p:nvPr>
        </p:nvSpPr>
        <p:spPr>
          <a:xfrm>
            <a:off x="395536" y="1268760"/>
            <a:ext cx="8280920" cy="4933032"/>
          </a:xfrm>
        </p:spPr>
        <p:txBody>
          <a:bodyPr>
            <a:noAutofit/>
          </a:bodyPr>
          <a:lstStyle/>
          <a:p>
            <a:r>
              <a:rPr lang="ru-RU" sz="2000" dirty="0"/>
              <a:t>В соответствии со ст. </a:t>
            </a:r>
            <a:r>
              <a:rPr lang="en-US" sz="2000" dirty="0"/>
              <a:t>VI </a:t>
            </a:r>
            <a:r>
              <a:rPr lang="ru-RU" sz="2000" dirty="0"/>
              <a:t>ГАТТ 1994 и ст. 10 и 32.1 ССКМ члены ВТО могут вводить компенсационные </a:t>
            </a:r>
            <a:r>
              <a:rPr lang="ru-RU" sz="2000" dirty="0" smtClean="0"/>
              <a:t>пошлины (англ. </a:t>
            </a:r>
            <a:r>
              <a:rPr lang="en-US" sz="2000" dirty="0" smtClean="0"/>
              <a:t>countervailing duty)</a:t>
            </a:r>
            <a:r>
              <a:rPr lang="ru-RU" sz="2000" dirty="0" smtClean="0"/>
              <a:t> </a:t>
            </a:r>
            <a:r>
              <a:rPr lang="ru-RU" sz="2000" dirty="0"/>
              <a:t>при одновременном выполнении трех условий</a:t>
            </a:r>
            <a:r>
              <a:rPr lang="ru-RU" sz="2000" dirty="0" smtClean="0"/>
              <a:t>:</a:t>
            </a:r>
            <a:r>
              <a:rPr lang="ru-RU" sz="2000" dirty="0"/>
              <a:t> </a:t>
            </a:r>
          </a:p>
          <a:p>
            <a:pPr marL="0" indent="0">
              <a:buNone/>
            </a:pPr>
            <a:r>
              <a:rPr lang="ru-RU" sz="2000" dirty="0"/>
              <a:t>1) наличие субсидирования иностранных производителей</a:t>
            </a:r>
            <a:r>
              <a:rPr lang="ru-RU" sz="2000" dirty="0" smtClean="0"/>
              <a:t>;</a:t>
            </a:r>
            <a:endParaRPr lang="ru-RU" sz="2000" dirty="0"/>
          </a:p>
          <a:p>
            <a:pPr marL="0" indent="0">
              <a:buNone/>
            </a:pPr>
            <a:r>
              <a:rPr lang="ru-RU" sz="2000" dirty="0"/>
              <a:t>2) наличие материального ущерба, нанесенного отечественной промышленности, либо угрозы нанесения материального ущерба или существенного замедления развития отрасли</a:t>
            </a:r>
            <a:r>
              <a:rPr lang="ru-RU" sz="2000" dirty="0" smtClean="0"/>
              <a:t>;</a:t>
            </a:r>
            <a:endParaRPr lang="ru-RU" sz="2000" dirty="0"/>
          </a:p>
          <a:p>
            <a:pPr marL="0" indent="0">
              <a:buNone/>
            </a:pPr>
            <a:r>
              <a:rPr lang="ru-RU" sz="2000" dirty="0"/>
              <a:t>3) наличие причинно-следственной связи между субсидируемым импортов и ущербом, который наносится отечественной промышленности, а также ущерб, который наносится в результате действия иных факторов, не связан с субсидированным </a:t>
            </a:r>
            <a:r>
              <a:rPr lang="ru-RU" sz="2000" dirty="0" smtClean="0"/>
              <a:t>импортом.</a:t>
            </a:r>
          </a:p>
          <a:p>
            <a:pPr marL="0" indent="0">
              <a:buNone/>
            </a:pPr>
            <a:endParaRPr lang="ru-RU" sz="1600" dirty="0"/>
          </a:p>
          <a:p>
            <a:endParaRPr lang="en-US" sz="1600" dirty="0" smtClean="0"/>
          </a:p>
        </p:txBody>
      </p:sp>
      <p:sp>
        <p:nvSpPr>
          <p:cNvPr id="6" name="Slide Number Placeholder 5"/>
          <p:cNvSpPr>
            <a:spLocks noGrp="1"/>
          </p:cNvSpPr>
          <p:nvPr>
            <p:ph type="sldNum" sz="quarter" idx="11"/>
          </p:nvPr>
        </p:nvSpPr>
        <p:spPr/>
        <p:txBody>
          <a:bodyPr/>
          <a:lstStyle/>
          <a:p>
            <a:fld id="{906785E3-84EE-4EB7-80F5-7D7C537A6051}" type="slidenum">
              <a:rPr lang="ru-RU" smtClean="0"/>
              <a:t>24</a:t>
            </a:fld>
            <a:endParaRPr lang="ru-RU"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600" dirty="0" smtClean="0"/>
              <a:t>Компенсационное расследование (1)</a:t>
            </a:r>
            <a:endParaRPr lang="ru-RU" sz="3600" dirty="0"/>
          </a:p>
        </p:txBody>
      </p:sp>
      <p:sp>
        <p:nvSpPr>
          <p:cNvPr id="3" name="Содержимое 2"/>
          <p:cNvSpPr>
            <a:spLocks noGrp="1"/>
          </p:cNvSpPr>
          <p:nvPr>
            <p:ph idx="1"/>
          </p:nvPr>
        </p:nvSpPr>
        <p:spPr/>
        <p:txBody>
          <a:bodyPr>
            <a:noAutofit/>
          </a:bodyPr>
          <a:lstStyle/>
          <a:p>
            <a:r>
              <a:rPr lang="ru-RU" sz="1800" dirty="0"/>
              <a:t>Соглашение о субсидиях и компенсационных мерах содержит детальные процедурные требования в отношении инициирования и проведения компенсационного расследования уполномоченными органами члена ВТО, накладывающего компенсационные пошлины на субсидированный </a:t>
            </a:r>
            <a:r>
              <a:rPr lang="ru-RU" sz="1800" dirty="0" smtClean="0"/>
              <a:t>импорт (ст</a:t>
            </a:r>
            <a:r>
              <a:rPr lang="ru-RU" sz="1800" dirty="0"/>
              <a:t>. ст. 11-13 </a:t>
            </a:r>
            <a:r>
              <a:rPr lang="ru-RU" sz="1800" dirty="0" smtClean="0"/>
              <a:t>ССКМ); </a:t>
            </a:r>
          </a:p>
          <a:p>
            <a:r>
              <a:rPr lang="ru-RU" sz="1800" dirty="0" smtClean="0"/>
              <a:t>Цель процедурных требований - обеспечение </a:t>
            </a:r>
            <a:r>
              <a:rPr lang="ru-RU" sz="1800" dirty="0"/>
              <a:t>того, чтобы </a:t>
            </a:r>
            <a:endParaRPr lang="ru-RU" sz="1800" dirty="0" smtClean="0"/>
          </a:p>
          <a:p>
            <a:pPr marL="342900" indent="-342900">
              <a:buAutoNum type="arabicParenR"/>
            </a:pPr>
            <a:r>
              <a:rPr lang="ru-RU" sz="1800" dirty="0" smtClean="0"/>
              <a:t>компенсационное </a:t>
            </a:r>
            <a:r>
              <a:rPr lang="ru-RU" sz="1800" dirty="0"/>
              <a:t>расследование проводилось открыто</a:t>
            </a:r>
            <a:r>
              <a:rPr lang="ru-RU" sz="1800" dirty="0" smtClean="0"/>
              <a:t>;</a:t>
            </a:r>
          </a:p>
          <a:p>
            <a:pPr marL="342900" indent="-342900">
              <a:buAutoNum type="arabicParenR"/>
            </a:pPr>
            <a:r>
              <a:rPr lang="ru-RU" sz="1800" dirty="0" smtClean="0"/>
              <a:t>все </a:t>
            </a:r>
            <a:r>
              <a:rPr lang="ru-RU" sz="1800" dirty="0"/>
              <a:t>заинтересованные стороны имели возможность защищать свои интересы; </a:t>
            </a:r>
            <a:endParaRPr lang="ru-RU" sz="1800" dirty="0" smtClean="0"/>
          </a:p>
          <a:p>
            <a:pPr marL="342900" indent="-342900">
              <a:buAutoNum type="arabicParenR"/>
            </a:pPr>
            <a:r>
              <a:rPr lang="ru-RU" sz="1800" dirty="0" smtClean="0"/>
              <a:t>осуществляющие </a:t>
            </a:r>
            <a:r>
              <a:rPr lang="ru-RU" sz="1800" dirty="0"/>
              <a:t>расследование органы адекватно объясняли основания для их выводов и </a:t>
            </a:r>
            <a:r>
              <a:rPr lang="ru-RU" sz="1800" dirty="0" smtClean="0"/>
              <a:t>заключений; </a:t>
            </a:r>
          </a:p>
          <a:p>
            <a:r>
              <a:rPr lang="ru-RU" sz="1800" dirty="0" smtClean="0"/>
              <a:t>Стандартный </a:t>
            </a:r>
            <a:r>
              <a:rPr lang="ru-RU" sz="1800" dirty="0"/>
              <a:t>срок проведения компенсационного расследования составляет 12 месяцев, однако этот срок может быть продлен до 18 месяцев</a:t>
            </a:r>
            <a:r>
              <a:rPr lang="ru-RU" sz="1800" dirty="0" smtClean="0"/>
              <a:t>.</a:t>
            </a:r>
            <a:endParaRPr lang="ru-RU" sz="1800" dirty="0"/>
          </a:p>
        </p:txBody>
      </p:sp>
      <p:sp>
        <p:nvSpPr>
          <p:cNvPr id="6" name="Slide Number Placeholder 5"/>
          <p:cNvSpPr>
            <a:spLocks noGrp="1"/>
          </p:cNvSpPr>
          <p:nvPr>
            <p:ph type="sldNum" sz="quarter" idx="11"/>
          </p:nvPr>
        </p:nvSpPr>
        <p:spPr/>
        <p:txBody>
          <a:bodyPr/>
          <a:lstStyle/>
          <a:p>
            <a:fld id="{906785E3-84EE-4EB7-80F5-7D7C537A6051}" type="slidenum">
              <a:rPr lang="ru-RU" smtClean="0"/>
              <a:t>25</a:t>
            </a:fld>
            <a:endParaRPr lang="ru-RU"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dirty="0" smtClean="0"/>
              <a:t>Компенсационное расследование (2)</a:t>
            </a:r>
            <a:endParaRPr lang="ru-RU" dirty="0"/>
          </a:p>
        </p:txBody>
      </p:sp>
      <p:sp>
        <p:nvSpPr>
          <p:cNvPr id="3" name="Содержимое 2"/>
          <p:cNvSpPr>
            <a:spLocks noGrp="1"/>
          </p:cNvSpPr>
          <p:nvPr>
            <p:ph idx="1"/>
          </p:nvPr>
        </p:nvSpPr>
        <p:spPr/>
        <p:txBody>
          <a:bodyPr/>
          <a:lstStyle/>
          <a:p>
            <a:pPr lvl="0"/>
            <a:r>
              <a:rPr lang="ru-RU" sz="1800" dirty="0"/>
              <a:t>Н</a:t>
            </a:r>
            <a:r>
              <a:rPr lang="ru-RU" sz="1800" dirty="0" smtClean="0"/>
              <a:t>ачинается </a:t>
            </a:r>
            <a:r>
              <a:rPr lang="ru-RU" sz="1800" dirty="0"/>
              <a:t>с подачи так называемого заявления – письменной жалобы о наличии наносящего ущерб отечественной отрасли субсидирования. </a:t>
            </a:r>
            <a:endParaRPr lang="ru-RU" sz="1800" dirty="0" smtClean="0"/>
          </a:p>
          <a:p>
            <a:pPr lvl="0"/>
            <a:r>
              <a:rPr lang="ru-RU" sz="1800" dirty="0"/>
              <a:t>З</a:t>
            </a:r>
            <a:r>
              <a:rPr lang="ru-RU" sz="1800" dirty="0" smtClean="0"/>
              <a:t>аявление подается </a:t>
            </a:r>
            <a:r>
              <a:rPr lang="ru-RU" sz="1800" dirty="0"/>
              <a:t>в осуществляющий расследование орган </a:t>
            </a:r>
            <a:r>
              <a:rPr lang="ru-RU" sz="1800" dirty="0" smtClean="0"/>
              <a:t>отечественными производителями, </a:t>
            </a:r>
            <a:r>
              <a:rPr lang="ru-RU" sz="1800" dirty="0"/>
              <a:t>на которых оказывает негативное влияние субсидируемый </a:t>
            </a:r>
            <a:r>
              <a:rPr lang="ru-RU" sz="1800" dirty="0" smtClean="0"/>
              <a:t>импорт;</a:t>
            </a:r>
          </a:p>
          <a:p>
            <a:pPr lvl="0"/>
            <a:r>
              <a:rPr lang="ru-RU" sz="1800" dirty="0" smtClean="0"/>
              <a:t>В заявление включаются </a:t>
            </a:r>
            <a:r>
              <a:rPr lang="ru-RU" sz="1800" dirty="0"/>
              <a:t>доказательства наличия условий для введения компенсационной </a:t>
            </a:r>
            <a:r>
              <a:rPr lang="ru-RU" sz="1800" dirty="0" smtClean="0"/>
              <a:t>меры;</a:t>
            </a:r>
          </a:p>
          <a:p>
            <a:r>
              <a:rPr lang="ru-RU" sz="1800" dirty="0" smtClean="0"/>
              <a:t>Компенсационное </a:t>
            </a:r>
            <a:r>
              <a:rPr lang="ru-RU" sz="1800" dirty="0"/>
              <a:t>расследование не начинается до тех пор, пока уполномоченный орган точно не удостоверится в том, что заявление было подано отечественными производителями или от их имени на основании проверки степени поддержки или, наоборот, несогласия с заявлением;</a:t>
            </a:r>
          </a:p>
          <a:p>
            <a:pPr lvl="0"/>
            <a:r>
              <a:rPr lang="ru-RU" sz="1800" dirty="0"/>
              <a:t>В</a:t>
            </a:r>
            <a:r>
              <a:rPr lang="ru-RU" sz="1800" dirty="0" smtClean="0"/>
              <a:t> </a:t>
            </a:r>
            <a:r>
              <a:rPr lang="ru-RU" sz="1800" dirty="0"/>
              <a:t>заявлении указываются достаточные доказательства существования субсидии и, если возможно, ее размеры, ущерб, причиненный отечественной отрасли, и причинно-следственная связь между субсидированным импортом и причиненным </a:t>
            </a:r>
            <a:r>
              <a:rPr lang="ru-RU" sz="1800" dirty="0" smtClean="0"/>
              <a:t>ущербом</a:t>
            </a:r>
            <a:r>
              <a:rPr lang="ru-RU" sz="1800" dirty="0"/>
              <a:t>.</a:t>
            </a:r>
          </a:p>
          <a:p>
            <a:endParaRPr lang="ru-RU" dirty="0"/>
          </a:p>
        </p:txBody>
      </p:sp>
      <p:sp>
        <p:nvSpPr>
          <p:cNvPr id="4" name="Номер слайда 3"/>
          <p:cNvSpPr>
            <a:spLocks noGrp="1"/>
          </p:cNvSpPr>
          <p:nvPr>
            <p:ph type="sldNum" sz="quarter" idx="11"/>
          </p:nvPr>
        </p:nvSpPr>
        <p:spPr/>
        <p:txBody>
          <a:bodyPr/>
          <a:lstStyle/>
          <a:p>
            <a:fld id="{906785E3-84EE-4EB7-80F5-7D7C537A6051}" type="slidenum">
              <a:rPr lang="ru-RU" smtClean="0"/>
              <a:t>26</a:t>
            </a:fld>
            <a:endParaRPr lang="ru-RU" dirty="0"/>
          </a:p>
        </p:txBody>
      </p:sp>
    </p:spTree>
    <p:extLst>
      <p:ext uri="{BB962C8B-B14F-4D97-AF65-F5344CB8AC3E}">
        <p14:creationId xmlns:p14="http://schemas.microsoft.com/office/powerpoint/2010/main" val="41581914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251520" y="9925"/>
            <a:ext cx="8666162" cy="1069975"/>
          </a:xfrm>
        </p:spPr>
        <p:txBody>
          <a:bodyPr/>
          <a:lstStyle/>
          <a:p>
            <a:pPr lvl="0"/>
            <a:r>
              <a:rPr lang="ru-RU" dirty="0" smtClean="0"/>
              <a:t>Компенсационное расследование (3)</a:t>
            </a:r>
            <a:endParaRPr lang="ru-RU" dirty="0"/>
          </a:p>
        </p:txBody>
      </p:sp>
      <p:sp>
        <p:nvSpPr>
          <p:cNvPr id="3" name="Содержимое 2"/>
          <p:cNvSpPr>
            <a:spLocks noGrp="1"/>
          </p:cNvSpPr>
          <p:nvPr>
            <p:ph idx="1"/>
          </p:nvPr>
        </p:nvSpPr>
        <p:spPr>
          <a:xfrm>
            <a:off x="395536" y="1052736"/>
            <a:ext cx="8280920" cy="4933032"/>
          </a:xfrm>
        </p:spPr>
        <p:txBody>
          <a:bodyPr/>
          <a:lstStyle/>
          <a:p>
            <a:pPr marL="0" lvl="0" indent="0">
              <a:buNone/>
            </a:pPr>
            <a:r>
              <a:rPr lang="ru-RU" dirty="0"/>
              <a:t>П</a:t>
            </a:r>
            <a:r>
              <a:rPr lang="ru-RU" dirty="0" smtClean="0"/>
              <a:t>роцедурные требования к расследованию: </a:t>
            </a:r>
          </a:p>
          <a:p>
            <a:pPr marL="342900" lvl="0" indent="-342900">
              <a:buAutoNum type="arabicParenR"/>
            </a:pPr>
            <a:r>
              <a:rPr lang="ru-RU" dirty="0" smtClean="0"/>
              <a:t>публикация </a:t>
            </a:r>
            <a:r>
              <a:rPr lang="ru-RU" dirty="0"/>
              <a:t>уведомления о начале расследования и обеспечение предоставления заявления о возбуждении расследования </a:t>
            </a:r>
            <a:r>
              <a:rPr lang="ru-RU" dirty="0" smtClean="0"/>
              <a:t>известным экспортерам </a:t>
            </a:r>
            <a:r>
              <a:rPr lang="ru-RU" dirty="0"/>
              <a:t>субсидированных товаров и </a:t>
            </a:r>
            <a:r>
              <a:rPr lang="ru-RU" dirty="0" smtClean="0"/>
              <a:t>экспортирующему члену </a:t>
            </a:r>
            <a:r>
              <a:rPr lang="ru-RU" dirty="0"/>
              <a:t>ВТО; </a:t>
            </a:r>
            <a:endParaRPr lang="ru-RU" dirty="0" smtClean="0"/>
          </a:p>
          <a:p>
            <a:pPr marL="342900" lvl="0" indent="-342900">
              <a:buAutoNum type="arabicParenR"/>
            </a:pPr>
            <a:r>
              <a:rPr lang="ru-RU" dirty="0" smtClean="0"/>
              <a:t>все </a:t>
            </a:r>
            <a:r>
              <a:rPr lang="ru-RU" dirty="0"/>
              <a:t>заинтересованные члены ВТО и все заинтересованные стороны расследования, включая экспортеров субсидированных товаров и отечественных производителей таких товаров, должны получить запрос о необходимой уполномоченному органу информации, а также возможность предоставить все имеющиеся у них относимые доказательства в письменной форме; </a:t>
            </a:r>
            <a:endParaRPr lang="ru-RU" dirty="0" smtClean="0"/>
          </a:p>
          <a:p>
            <a:pPr marL="342900" lvl="0" indent="-342900">
              <a:buAutoNum type="arabicParenR"/>
            </a:pPr>
            <a:r>
              <a:rPr lang="ru-RU" dirty="0" smtClean="0"/>
              <a:t>все </a:t>
            </a:r>
            <a:r>
              <a:rPr lang="ru-RU" dirty="0"/>
              <a:t>заинтересованные стороны должны иметь как минимум 30 дней для заполнения вопросника, составленного уполномоченным органом компенсационного расследования (документ с вопросами по производству, продажам, прибыльности, ценам и </a:t>
            </a:r>
            <a:r>
              <a:rPr lang="ru-RU" dirty="0" smtClean="0"/>
              <a:t>т.д.)</a:t>
            </a:r>
            <a:r>
              <a:rPr lang="ru-RU" dirty="0"/>
              <a:t>; </a:t>
            </a:r>
            <a:endParaRPr lang="ru-RU" dirty="0" smtClean="0"/>
          </a:p>
          <a:p>
            <a:pPr marL="342900" lvl="0" indent="-342900">
              <a:buAutoNum type="arabicParenR"/>
            </a:pPr>
            <a:r>
              <a:rPr lang="ru-RU" dirty="0" smtClean="0"/>
              <a:t>уполномоченный </a:t>
            </a:r>
            <a:r>
              <a:rPr lang="ru-RU" dirty="0"/>
              <a:t>орган должен обеспечить потребителям расследуемого товара и организациям по защите прав потребителей возможность предоставлять информацию для расследования; </a:t>
            </a:r>
            <a:endParaRPr lang="ru-RU" dirty="0" smtClean="0"/>
          </a:p>
          <a:p>
            <a:pPr marL="342900" lvl="0" indent="-342900">
              <a:buAutoNum type="arabicParenR"/>
            </a:pPr>
            <a:r>
              <a:rPr lang="ru-RU" dirty="0" smtClean="0"/>
              <a:t>все </a:t>
            </a:r>
            <a:r>
              <a:rPr lang="ru-RU" dirty="0"/>
              <a:t>заинтересованные стороны должны быть приглашены на слушания, проводимые уполномоченным органом расследования; </a:t>
            </a:r>
            <a:endParaRPr lang="ru-RU" dirty="0" smtClean="0"/>
          </a:p>
          <a:p>
            <a:pPr marL="342900" lvl="0" indent="-342900">
              <a:buAutoNum type="arabicParenR"/>
            </a:pPr>
            <a:r>
              <a:rPr lang="ru-RU" dirty="0" smtClean="0"/>
              <a:t>вся </a:t>
            </a:r>
            <a:r>
              <a:rPr lang="ru-RU" dirty="0"/>
              <a:t>информация, которая не является конфиденциальной, должна быть доступна заинтересованным сторонам; </a:t>
            </a:r>
            <a:endParaRPr lang="ru-RU" dirty="0" smtClean="0"/>
          </a:p>
          <a:p>
            <a:pPr marL="342900" lvl="0" indent="-342900">
              <a:buAutoNum type="arabicParenR"/>
            </a:pPr>
            <a:r>
              <a:rPr lang="ru-RU" dirty="0" smtClean="0"/>
              <a:t>уполномоченный </a:t>
            </a:r>
            <a:r>
              <a:rPr lang="ru-RU" dirty="0"/>
              <a:t>орган должен проверять достоверность всей полученной информации, на которой основываются его выводы. </a:t>
            </a:r>
          </a:p>
          <a:p>
            <a:endParaRPr lang="ru-RU" dirty="0"/>
          </a:p>
        </p:txBody>
      </p:sp>
      <p:sp>
        <p:nvSpPr>
          <p:cNvPr id="4" name="Номер слайда 3"/>
          <p:cNvSpPr>
            <a:spLocks noGrp="1"/>
          </p:cNvSpPr>
          <p:nvPr>
            <p:ph type="sldNum" sz="quarter" idx="11"/>
          </p:nvPr>
        </p:nvSpPr>
        <p:spPr/>
        <p:txBody>
          <a:bodyPr/>
          <a:lstStyle/>
          <a:p>
            <a:fld id="{906785E3-84EE-4EB7-80F5-7D7C537A6051}" type="slidenum">
              <a:rPr lang="ru-RU" smtClean="0"/>
              <a:t>27</a:t>
            </a:fld>
            <a:endParaRPr lang="ru-RU" dirty="0"/>
          </a:p>
        </p:txBody>
      </p:sp>
    </p:spTree>
    <p:extLst>
      <p:ext uri="{BB962C8B-B14F-4D97-AF65-F5344CB8AC3E}">
        <p14:creationId xmlns:p14="http://schemas.microsoft.com/office/powerpoint/2010/main" val="33935930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pPr lvl="0"/>
            <a:r>
              <a:rPr lang="ru-RU" dirty="0"/>
              <a:t>Применение компенсационных </a:t>
            </a:r>
            <a:r>
              <a:rPr lang="ru-RU" dirty="0" smtClean="0"/>
              <a:t>мер (1)</a:t>
            </a:r>
            <a:endParaRPr lang="ru-RU" dirty="0"/>
          </a:p>
        </p:txBody>
      </p:sp>
      <p:sp>
        <p:nvSpPr>
          <p:cNvPr id="3" name="Содержимое 2"/>
          <p:cNvSpPr>
            <a:spLocks noGrp="1"/>
          </p:cNvSpPr>
          <p:nvPr>
            <p:ph idx="1"/>
          </p:nvPr>
        </p:nvSpPr>
        <p:spPr/>
        <p:txBody>
          <a:bodyPr/>
          <a:lstStyle/>
          <a:p>
            <a:r>
              <a:rPr lang="ru-RU" sz="1800" dirty="0"/>
              <a:t>ССКМ различает три типа компенсационных мер: </a:t>
            </a:r>
            <a:endParaRPr lang="ru-RU" sz="1800" dirty="0" smtClean="0"/>
          </a:p>
          <a:p>
            <a:pPr marL="342900" indent="-342900">
              <a:buAutoNum type="arabicParenR"/>
            </a:pPr>
            <a:r>
              <a:rPr lang="ru-RU" sz="1800" dirty="0" smtClean="0"/>
              <a:t>предварительные </a:t>
            </a:r>
            <a:r>
              <a:rPr lang="ru-RU" sz="1800" dirty="0"/>
              <a:t>компенсационные меры; </a:t>
            </a:r>
            <a:endParaRPr lang="ru-RU" sz="1800" dirty="0" smtClean="0"/>
          </a:p>
          <a:p>
            <a:pPr marL="342900" indent="-342900">
              <a:buAutoNum type="arabicParenR"/>
            </a:pPr>
            <a:r>
              <a:rPr lang="ru-RU" sz="1800" dirty="0" smtClean="0"/>
              <a:t>добровольные </a:t>
            </a:r>
            <a:r>
              <a:rPr lang="ru-RU" sz="1800" dirty="0"/>
              <a:t>обязательства; </a:t>
            </a:r>
            <a:endParaRPr lang="ru-RU" sz="1800" dirty="0" smtClean="0"/>
          </a:p>
          <a:p>
            <a:pPr marL="342900" indent="-342900">
              <a:buAutoNum type="arabicParenR"/>
            </a:pPr>
            <a:r>
              <a:rPr lang="ru-RU" sz="1800" dirty="0" smtClean="0"/>
              <a:t>окончательные </a:t>
            </a:r>
            <a:r>
              <a:rPr lang="ru-RU" sz="1800" dirty="0"/>
              <a:t>компенсационные </a:t>
            </a:r>
            <a:r>
              <a:rPr lang="ru-RU" sz="1800" dirty="0" smtClean="0"/>
              <a:t>пошлины;</a:t>
            </a:r>
          </a:p>
          <a:p>
            <a:r>
              <a:rPr lang="ru-RU" sz="1800" dirty="0" smtClean="0"/>
              <a:t>Не </a:t>
            </a:r>
            <a:r>
              <a:rPr lang="ru-RU" sz="1800" dirty="0"/>
              <a:t>ранее чем по истечении 60 дней с даты начала расследования уполномоченный орган может прийти к решению о наличии оснований для введения предварительной компенсационной </a:t>
            </a:r>
            <a:r>
              <a:rPr lang="ru-RU" sz="1800" dirty="0" smtClean="0"/>
              <a:t>меры;</a:t>
            </a:r>
          </a:p>
          <a:p>
            <a:pPr lvl="0"/>
            <a:r>
              <a:rPr lang="ru-RU" sz="1800" dirty="0" smtClean="0"/>
              <a:t>Основание </a:t>
            </a:r>
            <a:r>
              <a:rPr lang="ru-RU" sz="1800" dirty="0"/>
              <a:t>для введения предварительных компенсационных мер </a:t>
            </a:r>
            <a:r>
              <a:rPr lang="ru-RU" sz="1800" dirty="0" smtClean="0"/>
              <a:t>- наличие </a:t>
            </a:r>
            <a:r>
              <a:rPr lang="ru-RU" sz="1800" dirty="0"/>
              <a:t>угрозы причинения большего ущерба отечественной отрасли субсидированным </a:t>
            </a:r>
            <a:r>
              <a:rPr lang="ru-RU" sz="1800" dirty="0" smtClean="0"/>
              <a:t>импортом;</a:t>
            </a:r>
          </a:p>
          <a:p>
            <a:pPr lvl="0"/>
            <a:r>
              <a:rPr lang="ru-RU" sz="1800" dirty="0" smtClean="0"/>
              <a:t>Предварительные </a:t>
            </a:r>
            <a:r>
              <a:rPr lang="ru-RU" sz="1800" dirty="0"/>
              <a:t>компенсационные меры чаще всего имеют форму предварительных компенсационных пошлин, гарантированных денежными депозитами или долговыми расписками в размере предполагаемого </a:t>
            </a:r>
            <a:r>
              <a:rPr lang="ru-RU" sz="1800" dirty="0" smtClean="0"/>
              <a:t>субсидирования;</a:t>
            </a:r>
          </a:p>
          <a:p>
            <a:pPr lvl="0"/>
            <a:r>
              <a:rPr lang="ru-RU" sz="1800" dirty="0" smtClean="0"/>
              <a:t>Предварительные компенсационные меры чаще вводятся </a:t>
            </a:r>
            <a:r>
              <a:rPr lang="en-GB" sz="1800" dirty="0" smtClean="0"/>
              <a:t>max </a:t>
            </a:r>
            <a:r>
              <a:rPr lang="ru-RU" sz="1800" dirty="0" smtClean="0"/>
              <a:t>на 4 месяца. </a:t>
            </a:r>
          </a:p>
          <a:p>
            <a:endParaRPr lang="ru-RU" dirty="0"/>
          </a:p>
        </p:txBody>
      </p:sp>
      <p:sp>
        <p:nvSpPr>
          <p:cNvPr id="4" name="Номер слайда 3"/>
          <p:cNvSpPr>
            <a:spLocks noGrp="1"/>
          </p:cNvSpPr>
          <p:nvPr>
            <p:ph type="sldNum" sz="quarter" idx="11"/>
          </p:nvPr>
        </p:nvSpPr>
        <p:spPr/>
        <p:txBody>
          <a:bodyPr/>
          <a:lstStyle/>
          <a:p>
            <a:fld id="{906785E3-84EE-4EB7-80F5-7D7C537A6051}" type="slidenum">
              <a:rPr lang="ru-RU" smtClean="0"/>
              <a:t>28</a:t>
            </a:fld>
            <a:endParaRPr lang="ru-RU" dirty="0"/>
          </a:p>
        </p:txBody>
      </p:sp>
    </p:spTree>
    <p:extLst>
      <p:ext uri="{BB962C8B-B14F-4D97-AF65-F5344CB8AC3E}">
        <p14:creationId xmlns:p14="http://schemas.microsoft.com/office/powerpoint/2010/main" val="13333128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dirty="0"/>
              <a:t>Применение компенсационных мер </a:t>
            </a:r>
            <a:r>
              <a:rPr lang="ru-RU" dirty="0" smtClean="0"/>
              <a:t>(2)</a:t>
            </a:r>
            <a:endParaRPr lang="ru-RU" dirty="0"/>
          </a:p>
        </p:txBody>
      </p:sp>
      <p:sp>
        <p:nvSpPr>
          <p:cNvPr id="3" name="Содержимое 2"/>
          <p:cNvSpPr>
            <a:spLocks noGrp="1"/>
          </p:cNvSpPr>
          <p:nvPr>
            <p:ph idx="1"/>
          </p:nvPr>
        </p:nvSpPr>
        <p:spPr/>
        <p:txBody>
          <a:bodyPr/>
          <a:lstStyle/>
          <a:p>
            <a:pPr lvl="0"/>
            <a:r>
              <a:rPr lang="ru-RU" sz="1800" dirty="0"/>
              <a:t>Компенсационное расследование может быть приостановлено или прекращено без назначения предварительных мер или окончательных компенсационных пошлин при условии взятия на себя экспортирующим членом ВТО или экспортерами субсидированного товара добровольных обязательств, а именно если правительство члена ВТО, осуществляющего субсидирование, согласится отменить или ограничить субсидию или принять иные меры в отношении неблагоприятного воздействия этой субсидии на отечественную отрасль другого члена ВТО, или если экспортеры согласятся пересмотреть цены таким образом, чтобы уполномоченный орган расследования был уверен в том, что новая цена полностью отменяет неблагоприятное воздействие </a:t>
            </a:r>
            <a:r>
              <a:rPr lang="ru-RU" sz="1800" dirty="0" smtClean="0"/>
              <a:t>субсидии</a:t>
            </a:r>
            <a:r>
              <a:rPr lang="ru-RU" sz="1800" dirty="0"/>
              <a:t>;</a:t>
            </a:r>
          </a:p>
          <a:p>
            <a:pPr lvl="0"/>
            <a:r>
              <a:rPr lang="ru-RU" sz="1800" dirty="0"/>
              <a:t>Окончательные компенсационные пошлины налагаются в том случае, когда было принято окончательное решение о </a:t>
            </a:r>
            <a:endParaRPr lang="ru-RU" sz="1800" dirty="0" smtClean="0"/>
          </a:p>
          <a:p>
            <a:pPr marL="342900" lvl="0" indent="-342900">
              <a:buAutoNum type="arabicParenR"/>
            </a:pPr>
            <a:r>
              <a:rPr lang="ru-RU" sz="1800" dirty="0" smtClean="0"/>
              <a:t>существовании </a:t>
            </a:r>
            <a:r>
              <a:rPr lang="ru-RU" sz="1800" dirty="0"/>
              <a:t>субсидии, в отношении которой возможно введение компенсационных </a:t>
            </a:r>
            <a:r>
              <a:rPr lang="ru-RU" sz="1800" dirty="0" smtClean="0"/>
              <a:t>мер; </a:t>
            </a:r>
          </a:p>
          <a:p>
            <a:pPr marL="342900" lvl="0" indent="-342900">
              <a:buAutoNum type="arabicParenR"/>
            </a:pPr>
            <a:r>
              <a:rPr lang="ru-RU" sz="1800" dirty="0" smtClean="0"/>
              <a:t>существовании </a:t>
            </a:r>
            <a:r>
              <a:rPr lang="ru-RU" sz="1800" dirty="0"/>
              <a:t>ущерба или угрозы нанесения ущерба отечественной отрасли экономики субсидированным импортом. </a:t>
            </a:r>
          </a:p>
          <a:p>
            <a:endParaRPr lang="ru-RU" dirty="0"/>
          </a:p>
        </p:txBody>
      </p:sp>
      <p:sp>
        <p:nvSpPr>
          <p:cNvPr id="4" name="Номер слайда 3"/>
          <p:cNvSpPr>
            <a:spLocks noGrp="1"/>
          </p:cNvSpPr>
          <p:nvPr>
            <p:ph type="sldNum" sz="quarter" idx="11"/>
          </p:nvPr>
        </p:nvSpPr>
        <p:spPr/>
        <p:txBody>
          <a:bodyPr/>
          <a:lstStyle/>
          <a:p>
            <a:fld id="{906785E3-84EE-4EB7-80F5-7D7C537A6051}" type="slidenum">
              <a:rPr lang="ru-RU" smtClean="0"/>
              <a:t>29</a:t>
            </a:fld>
            <a:endParaRPr lang="ru-RU" dirty="0"/>
          </a:p>
        </p:txBody>
      </p:sp>
    </p:spTree>
    <p:extLst>
      <p:ext uri="{BB962C8B-B14F-4D97-AF65-F5344CB8AC3E}">
        <p14:creationId xmlns:p14="http://schemas.microsoft.com/office/powerpoint/2010/main" val="712843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Содержание</a:t>
            </a:r>
            <a:endParaRPr lang="en-US" dirty="0"/>
          </a:p>
        </p:txBody>
      </p:sp>
      <p:sp>
        <p:nvSpPr>
          <p:cNvPr id="3" name="Content Placeholder 2"/>
          <p:cNvSpPr>
            <a:spLocks noGrp="1"/>
          </p:cNvSpPr>
          <p:nvPr>
            <p:ph idx="1"/>
          </p:nvPr>
        </p:nvSpPr>
        <p:spPr>
          <a:xfrm>
            <a:off x="395536" y="1124744"/>
            <a:ext cx="8280920" cy="5112568"/>
          </a:xfrm>
        </p:spPr>
        <p:txBody>
          <a:bodyPr/>
          <a:lstStyle/>
          <a:p>
            <a:pPr marL="0" indent="0">
              <a:buNone/>
              <a:tabLst>
                <a:tab pos="1147763" algn="l"/>
              </a:tabLst>
            </a:pPr>
            <a:r>
              <a:rPr lang="ru-RU" sz="1800" dirty="0" smtClean="0"/>
              <a:t>Слайд</a:t>
            </a:r>
            <a:r>
              <a:rPr lang="en-US" sz="1800" dirty="0" smtClean="0"/>
              <a:t> 1</a:t>
            </a:r>
            <a:r>
              <a:rPr lang="ru-RU" sz="1800" dirty="0" smtClean="0"/>
              <a:t>9</a:t>
            </a:r>
            <a:r>
              <a:rPr lang="en-US" sz="1800" dirty="0"/>
              <a:t>	</a:t>
            </a:r>
            <a:r>
              <a:rPr lang="en-US" sz="1800" dirty="0" smtClean="0"/>
              <a:t>  </a:t>
            </a:r>
            <a:r>
              <a:rPr lang="ru-RU" sz="1800" dirty="0" smtClean="0"/>
              <a:t>    Субсидии, дающие основания для применения мер</a:t>
            </a:r>
            <a:endParaRPr lang="en-US" sz="1800" dirty="0"/>
          </a:p>
          <a:p>
            <a:pPr marL="0" indent="0">
              <a:buNone/>
              <a:tabLst>
                <a:tab pos="1147763" algn="l"/>
              </a:tabLst>
            </a:pPr>
            <a:r>
              <a:rPr lang="ru-RU" sz="1800" dirty="0" smtClean="0"/>
              <a:t>Слайд 20-21     Многосторонние инструменты в случае применения субсидий, </a:t>
            </a:r>
          </a:p>
          <a:p>
            <a:pPr marL="0" indent="0">
              <a:buNone/>
              <a:tabLst>
                <a:tab pos="1147763" algn="l"/>
              </a:tabLst>
            </a:pPr>
            <a:r>
              <a:rPr lang="ru-RU" sz="1800" dirty="0"/>
              <a:t> </a:t>
            </a:r>
            <a:r>
              <a:rPr lang="ru-RU" sz="1800" dirty="0" smtClean="0"/>
              <a:t>                           дающих основания для применения мер</a:t>
            </a:r>
            <a:endParaRPr lang="en-US" sz="1800" dirty="0"/>
          </a:p>
          <a:p>
            <a:pPr marL="0" indent="0">
              <a:buNone/>
              <a:tabLst>
                <a:tab pos="1147763" algn="l"/>
              </a:tabLst>
            </a:pPr>
            <a:r>
              <a:rPr lang="ru-RU" sz="1800" dirty="0" smtClean="0"/>
              <a:t>Слайд 22</a:t>
            </a:r>
            <a:r>
              <a:rPr lang="en-US" sz="1800" dirty="0"/>
              <a:t>	</a:t>
            </a:r>
            <a:r>
              <a:rPr lang="en-US" sz="1800" dirty="0" smtClean="0"/>
              <a:t>  </a:t>
            </a:r>
            <a:r>
              <a:rPr lang="ru-RU" sz="1800" dirty="0" smtClean="0"/>
              <a:t>    Субсидии, не дающие основания для применения мер</a:t>
            </a:r>
          </a:p>
          <a:p>
            <a:pPr marL="0" indent="0">
              <a:buNone/>
              <a:tabLst>
                <a:tab pos="1147763" algn="l"/>
              </a:tabLst>
            </a:pPr>
            <a:r>
              <a:rPr lang="ru-RU" sz="1800" dirty="0" smtClean="0"/>
              <a:t>Слайд 23</a:t>
            </a:r>
            <a:r>
              <a:rPr lang="en-US" sz="1800" dirty="0"/>
              <a:t>	</a:t>
            </a:r>
            <a:r>
              <a:rPr lang="en-US" sz="1800" dirty="0" smtClean="0"/>
              <a:t>  </a:t>
            </a:r>
            <a:r>
              <a:rPr lang="ru-RU" sz="1800" dirty="0" smtClean="0"/>
              <a:t>    Компенсационные меры</a:t>
            </a:r>
          </a:p>
          <a:p>
            <a:pPr marL="0" indent="0">
              <a:buNone/>
              <a:tabLst>
                <a:tab pos="1147763" algn="l"/>
              </a:tabLst>
            </a:pPr>
            <a:r>
              <a:rPr lang="ru-RU" sz="1800" dirty="0" smtClean="0"/>
              <a:t>Слайд 24</a:t>
            </a:r>
            <a:r>
              <a:rPr lang="en-US" sz="1800" dirty="0"/>
              <a:t>	</a:t>
            </a:r>
            <a:r>
              <a:rPr lang="en-US" sz="1800" dirty="0" smtClean="0"/>
              <a:t>  </a:t>
            </a:r>
            <a:r>
              <a:rPr lang="ru-RU" sz="1800" dirty="0"/>
              <a:t> </a:t>
            </a:r>
            <a:r>
              <a:rPr lang="ru-RU" sz="1800" dirty="0" smtClean="0"/>
              <a:t>   Условия для введения компенсационных пошлин</a:t>
            </a:r>
            <a:endParaRPr lang="en-US" sz="1800" dirty="0" smtClean="0"/>
          </a:p>
          <a:p>
            <a:pPr marL="0" indent="0" defTabSz="1258888">
              <a:buNone/>
            </a:pPr>
            <a:r>
              <a:rPr lang="ru-RU" sz="1800" dirty="0" smtClean="0"/>
              <a:t>Слайды 25-27  Компенсационное расследование</a:t>
            </a:r>
          </a:p>
          <a:p>
            <a:pPr marL="0" indent="0" defTabSz="1258888">
              <a:buNone/>
            </a:pPr>
            <a:r>
              <a:rPr lang="ru-RU" sz="1800" dirty="0" smtClean="0"/>
              <a:t>Слайды 28-31  Применение компенсационных мер    </a:t>
            </a:r>
          </a:p>
          <a:p>
            <a:pPr marL="0" indent="0" defTabSz="1258888">
              <a:buNone/>
            </a:pPr>
            <a:r>
              <a:rPr lang="ru-RU" sz="1800" dirty="0" smtClean="0"/>
              <a:t>Слайд 32           Статистика</a:t>
            </a:r>
            <a:endParaRPr lang="en-US" sz="1800" dirty="0" smtClean="0"/>
          </a:p>
          <a:p>
            <a:pPr marL="0" indent="0" defTabSz="1258888">
              <a:buNone/>
            </a:pPr>
            <a:r>
              <a:rPr lang="ru-RU" sz="1800" dirty="0" smtClean="0"/>
              <a:t>Слайд 33           Заключительный слайд</a:t>
            </a:r>
            <a:endParaRPr lang="en-US" dirty="0" smtClean="0"/>
          </a:p>
          <a:p>
            <a:pPr marL="0" indent="0">
              <a:buNone/>
            </a:pPr>
            <a:endParaRPr lang="en-US" sz="1200" dirty="0" smtClean="0"/>
          </a:p>
          <a:p>
            <a:pPr marL="0" indent="0">
              <a:buNone/>
            </a:pPr>
            <a:endParaRPr lang="en-US" sz="1200" dirty="0" smtClean="0"/>
          </a:p>
          <a:p>
            <a:pPr marL="0" indent="0">
              <a:buNone/>
            </a:pPr>
            <a:endParaRPr lang="en-US" sz="1200" dirty="0"/>
          </a:p>
        </p:txBody>
      </p:sp>
      <p:sp>
        <p:nvSpPr>
          <p:cNvPr id="6" name="Slide Number Placeholder 5"/>
          <p:cNvSpPr>
            <a:spLocks noGrp="1"/>
          </p:cNvSpPr>
          <p:nvPr>
            <p:ph type="sldNum" sz="quarter" idx="11"/>
          </p:nvPr>
        </p:nvSpPr>
        <p:spPr/>
        <p:txBody>
          <a:bodyPr/>
          <a:lstStyle/>
          <a:p>
            <a:fld id="{906785E3-84EE-4EB7-80F5-7D7C537A6051}" type="slidenum">
              <a:rPr lang="ru-RU" smtClean="0"/>
              <a:t>3</a:t>
            </a:fld>
            <a:endParaRPr lang="ru-RU" dirty="0"/>
          </a:p>
        </p:txBody>
      </p:sp>
    </p:spTree>
    <p:extLst>
      <p:ext uri="{BB962C8B-B14F-4D97-AF65-F5344CB8AC3E}">
        <p14:creationId xmlns:p14="http://schemas.microsoft.com/office/powerpoint/2010/main" val="66737481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179512" y="1"/>
            <a:ext cx="8666162" cy="908720"/>
          </a:xfrm>
        </p:spPr>
        <p:txBody>
          <a:bodyPr/>
          <a:lstStyle/>
          <a:p>
            <a:r>
              <a:rPr lang="ru-RU" dirty="0"/>
              <a:t>Применение компенсационных мер </a:t>
            </a:r>
            <a:r>
              <a:rPr lang="ru-RU" dirty="0" smtClean="0"/>
              <a:t>(3)</a:t>
            </a:r>
            <a:endParaRPr lang="ru-RU" dirty="0"/>
          </a:p>
        </p:txBody>
      </p:sp>
      <p:sp>
        <p:nvSpPr>
          <p:cNvPr id="3" name="Содержимое 2"/>
          <p:cNvSpPr>
            <a:spLocks noGrp="1"/>
          </p:cNvSpPr>
          <p:nvPr>
            <p:ph idx="1"/>
          </p:nvPr>
        </p:nvSpPr>
        <p:spPr>
          <a:xfrm>
            <a:off x="395536" y="1052736"/>
            <a:ext cx="8280920" cy="5328592"/>
          </a:xfrm>
        </p:spPr>
        <p:txBody>
          <a:bodyPr/>
          <a:lstStyle/>
          <a:p>
            <a:r>
              <a:rPr lang="ru-RU" sz="1800" dirty="0" smtClean="0"/>
              <a:t>Размер окончательной </a:t>
            </a:r>
            <a:r>
              <a:rPr lang="ru-RU" sz="1800" dirty="0"/>
              <a:t>компенсационной </a:t>
            </a:r>
            <a:r>
              <a:rPr lang="ru-RU" sz="1800" dirty="0" smtClean="0"/>
              <a:t>пошлины не </a:t>
            </a:r>
            <a:r>
              <a:rPr lang="ru-RU" sz="1800" dirty="0"/>
              <a:t>может превышать размера субсидии, вычисленного в расчете на единицу субсидированного </a:t>
            </a:r>
            <a:r>
              <a:rPr lang="ru-RU" sz="1800" dirty="0" smtClean="0"/>
              <a:t>товара; </a:t>
            </a:r>
          </a:p>
          <a:p>
            <a:r>
              <a:rPr lang="ru-RU" sz="1800" dirty="0" smtClean="0"/>
              <a:t>Правило </a:t>
            </a:r>
            <a:r>
              <a:rPr lang="ru-RU" sz="1800" dirty="0"/>
              <a:t>«меньшей пошлины» - «</a:t>
            </a:r>
            <a:r>
              <a:rPr lang="en-US" sz="1800" dirty="0"/>
              <a:t>lesser duty</a:t>
            </a:r>
            <a:r>
              <a:rPr lang="ru-RU" sz="1800" dirty="0"/>
              <a:t>» </a:t>
            </a:r>
            <a:r>
              <a:rPr lang="en-US" sz="1800" dirty="0" smtClean="0"/>
              <a:t>rule</a:t>
            </a:r>
            <a:r>
              <a:rPr lang="ru-RU" sz="1800" dirty="0" smtClean="0"/>
              <a:t>: если </a:t>
            </a:r>
            <a:r>
              <a:rPr lang="ru-RU" sz="1800" dirty="0"/>
              <a:t>доказанный размер ущерба от субсидии меньше размера самой субсидии, то члену ВТО, осуществляющему компенсационное расследование, желательно ограничиться наложением окончательной компенсационной пошлины в меньшем размере, то есть в размере доказанного </a:t>
            </a:r>
            <a:r>
              <a:rPr lang="ru-RU" sz="1800" dirty="0" smtClean="0"/>
              <a:t>ущерба;</a:t>
            </a:r>
          </a:p>
          <a:p>
            <a:r>
              <a:rPr lang="ru-RU" sz="1800" dirty="0"/>
              <a:t>Наложение компенсационной пошлины не может иметь дискриминационный </a:t>
            </a:r>
            <a:r>
              <a:rPr lang="ru-RU" sz="1800" dirty="0" smtClean="0"/>
              <a:t>характер;</a:t>
            </a:r>
          </a:p>
          <a:p>
            <a:r>
              <a:rPr lang="ru-RU" sz="1800" dirty="0" smtClean="0"/>
              <a:t>Проблема </a:t>
            </a:r>
            <a:r>
              <a:rPr lang="ru-RU" sz="1800" dirty="0"/>
              <a:t>«двойного обложения» (англ. </a:t>
            </a:r>
            <a:r>
              <a:rPr lang="en-US" sz="1800" dirty="0"/>
              <a:t>double-counting, double-remedies</a:t>
            </a:r>
            <a:r>
              <a:rPr lang="en-US" sz="1800" dirty="0" smtClean="0"/>
              <a:t>)</a:t>
            </a:r>
            <a:r>
              <a:rPr lang="ru-RU" sz="1800" dirty="0"/>
              <a:t>:</a:t>
            </a:r>
            <a:r>
              <a:rPr lang="ru-RU" sz="1800" dirty="0" smtClean="0"/>
              <a:t> наложение </a:t>
            </a:r>
            <a:r>
              <a:rPr lang="ru-RU" sz="1800" dirty="0"/>
              <a:t>пошлин на одни и те же импортируемые товары из </a:t>
            </a:r>
            <a:r>
              <a:rPr lang="ru-RU" sz="1800" dirty="0" smtClean="0"/>
              <a:t>стран с </a:t>
            </a:r>
            <a:r>
              <a:rPr lang="ru-RU" sz="1800" dirty="0"/>
              <a:t>нерыночной </a:t>
            </a:r>
            <a:r>
              <a:rPr lang="ru-RU" sz="1800" dirty="0" smtClean="0"/>
              <a:t>экономикой на </a:t>
            </a:r>
            <a:r>
              <a:rPr lang="ru-RU" sz="1800" dirty="0"/>
              <a:t>основании как Соглашения об </a:t>
            </a:r>
            <a:r>
              <a:rPr lang="ru-RU" sz="1800" dirty="0" err="1"/>
              <a:t>антидемпинге</a:t>
            </a:r>
            <a:r>
              <a:rPr lang="ru-RU" sz="1800" dirty="0"/>
              <a:t>, так и </a:t>
            </a:r>
            <a:r>
              <a:rPr lang="ru-RU" sz="1800" dirty="0" smtClean="0"/>
              <a:t>Соглашения </a:t>
            </a:r>
            <a:r>
              <a:rPr lang="ru-RU" sz="1800" dirty="0"/>
              <a:t>о субсидиях и компенсационных </a:t>
            </a:r>
            <a:r>
              <a:rPr lang="ru-RU" sz="1800" dirty="0" smtClean="0"/>
              <a:t>мерах;</a:t>
            </a:r>
          </a:p>
          <a:p>
            <a:r>
              <a:rPr lang="en-US" sz="1800" dirty="0" smtClean="0"/>
              <a:t>US </a:t>
            </a:r>
            <a:r>
              <a:rPr lang="en-US" sz="1800" dirty="0"/>
              <a:t>– Anti-Dumping and Countervailing Duties (China) (2011</a:t>
            </a:r>
            <a:r>
              <a:rPr lang="en-US" sz="1800" dirty="0" smtClean="0"/>
              <a:t>)</a:t>
            </a:r>
            <a:r>
              <a:rPr lang="ru-RU" sz="1800" dirty="0" smtClean="0"/>
              <a:t>: </a:t>
            </a:r>
            <a:r>
              <a:rPr lang="ru-RU" sz="1800" dirty="0"/>
              <a:t>при расчете окончательной компенсационной пошлины </a:t>
            </a:r>
            <a:r>
              <a:rPr lang="ru-RU" sz="1800" dirty="0" smtClean="0"/>
              <a:t>в </a:t>
            </a:r>
            <a:r>
              <a:rPr lang="ru-RU" sz="1800" dirty="0"/>
              <a:t>отношении товаров из стран нерыночной экономики необходимо учитывать уже введенные антидемпинговые </a:t>
            </a:r>
            <a:r>
              <a:rPr lang="ru-RU" sz="1800" dirty="0" smtClean="0"/>
              <a:t>пошлины.</a:t>
            </a:r>
            <a:endParaRPr lang="ru-RU" sz="1800" dirty="0"/>
          </a:p>
        </p:txBody>
      </p:sp>
      <p:sp>
        <p:nvSpPr>
          <p:cNvPr id="4" name="Номер слайда 3"/>
          <p:cNvSpPr>
            <a:spLocks noGrp="1"/>
          </p:cNvSpPr>
          <p:nvPr>
            <p:ph type="sldNum" sz="quarter" idx="11"/>
          </p:nvPr>
        </p:nvSpPr>
        <p:spPr/>
        <p:txBody>
          <a:bodyPr/>
          <a:lstStyle/>
          <a:p>
            <a:fld id="{906785E3-84EE-4EB7-80F5-7D7C537A6051}" type="slidenum">
              <a:rPr lang="ru-RU" smtClean="0"/>
              <a:t>30</a:t>
            </a:fld>
            <a:endParaRPr lang="ru-RU" dirty="0"/>
          </a:p>
        </p:txBody>
      </p:sp>
    </p:spTree>
    <p:extLst>
      <p:ext uri="{BB962C8B-B14F-4D97-AF65-F5344CB8AC3E}">
        <p14:creationId xmlns:p14="http://schemas.microsoft.com/office/powerpoint/2010/main" val="6313252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251520" y="0"/>
            <a:ext cx="8666162" cy="1069975"/>
          </a:xfrm>
        </p:spPr>
        <p:txBody>
          <a:bodyPr/>
          <a:lstStyle/>
          <a:p>
            <a:r>
              <a:rPr lang="ru-RU" dirty="0"/>
              <a:t>Применение компенсационных мер </a:t>
            </a:r>
            <a:r>
              <a:rPr lang="ru-RU" dirty="0" smtClean="0"/>
              <a:t>(4)</a:t>
            </a:r>
            <a:endParaRPr lang="ru-RU" dirty="0"/>
          </a:p>
        </p:txBody>
      </p:sp>
      <p:sp>
        <p:nvSpPr>
          <p:cNvPr id="3" name="Содержимое 2"/>
          <p:cNvSpPr>
            <a:spLocks noGrp="1"/>
          </p:cNvSpPr>
          <p:nvPr>
            <p:ph idx="1"/>
          </p:nvPr>
        </p:nvSpPr>
        <p:spPr>
          <a:xfrm>
            <a:off x="395536" y="1196752"/>
            <a:ext cx="8280920" cy="4933032"/>
          </a:xfrm>
        </p:spPr>
        <p:txBody>
          <a:bodyPr/>
          <a:lstStyle/>
          <a:p>
            <a:r>
              <a:rPr lang="ru-RU" sz="1800" dirty="0"/>
              <a:t>Ст. 21.1 ССКМ: компенсационная пошлина остается в силе только до тех пор и до такой степени, в которой это необходимо в целях противодействия субсидированию, наносящему </a:t>
            </a:r>
            <a:r>
              <a:rPr lang="ru-RU" sz="1800" dirty="0" smtClean="0"/>
              <a:t>ущерб;</a:t>
            </a:r>
          </a:p>
          <a:p>
            <a:pPr lvl="0"/>
            <a:r>
              <a:rPr lang="ru-RU" sz="1800" dirty="0"/>
              <a:t>По запросу заинтересованной стороны или по собственной инициативе уполномоченный орган может пересмотреть введенные компенсационные </a:t>
            </a:r>
            <a:r>
              <a:rPr lang="ru-RU" sz="1800" dirty="0" smtClean="0"/>
              <a:t>пошлины по </a:t>
            </a:r>
            <a:r>
              <a:rPr lang="ru-RU" sz="1800" dirty="0"/>
              <a:t>истечении «достаточного периода времени» (англ. </a:t>
            </a:r>
            <a:r>
              <a:rPr lang="en-US" sz="1800" dirty="0"/>
              <a:t>reasonable period) </a:t>
            </a:r>
            <a:r>
              <a:rPr lang="ru-RU" sz="1800" dirty="0"/>
              <a:t>с момента введения </a:t>
            </a:r>
            <a:r>
              <a:rPr lang="ru-RU" sz="1800" dirty="0" smtClean="0"/>
              <a:t>пошлины;</a:t>
            </a:r>
          </a:p>
          <a:p>
            <a:pPr lvl="0"/>
            <a:r>
              <a:rPr lang="ru-RU" sz="1800" dirty="0" smtClean="0"/>
              <a:t>Уполномоченный </a:t>
            </a:r>
            <a:r>
              <a:rPr lang="ru-RU" sz="1800" dirty="0"/>
              <a:t>орган при пересмотре пошлины решает, является ли продолжение применения пошлины необходимым для </a:t>
            </a:r>
            <a:r>
              <a:rPr lang="ru-RU" sz="1800" dirty="0" smtClean="0"/>
              <a:t>устранения </a:t>
            </a:r>
            <a:r>
              <a:rPr lang="ru-RU" sz="1800" dirty="0"/>
              <a:t>неблагоприятных последствий субсидии и/или продолжится ли или возникнет ли снова нанесение ущерба, если пошлина будет отменена или </a:t>
            </a:r>
            <a:r>
              <a:rPr lang="ru-RU" sz="1800" dirty="0" smtClean="0"/>
              <a:t>изменена;</a:t>
            </a:r>
            <a:endParaRPr lang="ru-RU" sz="1800" dirty="0"/>
          </a:p>
          <a:p>
            <a:r>
              <a:rPr lang="ru-RU" sz="1800" dirty="0"/>
              <a:t>Ст. 21.3 ССКМ – </a:t>
            </a:r>
            <a:r>
              <a:rPr lang="en-US" sz="1800" dirty="0"/>
              <a:t>sunset clause – </a:t>
            </a:r>
            <a:r>
              <a:rPr lang="ru-RU" sz="1800" dirty="0"/>
              <a:t>максимальная продолжительность действия компенсационных пошлин составляет пять лет с момента их введения или последнего </a:t>
            </a:r>
            <a:r>
              <a:rPr lang="ru-RU" sz="1800" dirty="0" smtClean="0"/>
              <a:t>пересмотра, </a:t>
            </a:r>
            <a:r>
              <a:rPr lang="ru-RU" sz="1800" dirty="0"/>
              <a:t>о</a:t>
            </a:r>
            <a:r>
              <a:rPr lang="ru-RU" sz="1800" dirty="0" smtClean="0"/>
              <a:t>днако </a:t>
            </a:r>
            <a:r>
              <a:rPr lang="ru-RU" sz="1800" dirty="0"/>
              <a:t>если уполномоченный орган решит, что отмена пошлины приведет к продолжению или повторению субсидии или ущерба от нее, то пошлина не будет </a:t>
            </a:r>
            <a:r>
              <a:rPr lang="ru-RU" sz="1800" dirty="0" smtClean="0"/>
              <a:t>отменена; </a:t>
            </a:r>
            <a:r>
              <a:rPr lang="en-GB" sz="1800" dirty="0" smtClean="0"/>
              <a:t>sunset review – </a:t>
            </a:r>
            <a:r>
              <a:rPr lang="ru-RU" sz="1800" dirty="0" smtClean="0"/>
              <a:t>«закатный пересмотр» - </a:t>
            </a:r>
            <a:r>
              <a:rPr lang="ru-RU" sz="1800" dirty="0"/>
              <a:t>пересмотр в связи с окончанием срока действия компенсационных </a:t>
            </a:r>
            <a:r>
              <a:rPr lang="ru-RU" sz="1800" dirty="0" smtClean="0"/>
              <a:t>мер.</a:t>
            </a:r>
            <a:endParaRPr lang="ru-RU" sz="1800" dirty="0"/>
          </a:p>
        </p:txBody>
      </p:sp>
      <p:sp>
        <p:nvSpPr>
          <p:cNvPr id="4" name="Номер слайда 3"/>
          <p:cNvSpPr>
            <a:spLocks noGrp="1"/>
          </p:cNvSpPr>
          <p:nvPr>
            <p:ph type="sldNum" sz="quarter" idx="11"/>
          </p:nvPr>
        </p:nvSpPr>
        <p:spPr/>
        <p:txBody>
          <a:bodyPr/>
          <a:lstStyle/>
          <a:p>
            <a:fld id="{906785E3-84EE-4EB7-80F5-7D7C537A6051}" type="slidenum">
              <a:rPr lang="ru-RU" smtClean="0"/>
              <a:t>31</a:t>
            </a:fld>
            <a:endParaRPr lang="ru-RU" dirty="0"/>
          </a:p>
        </p:txBody>
      </p:sp>
    </p:spTree>
    <p:extLst>
      <p:ext uri="{BB962C8B-B14F-4D97-AF65-F5344CB8AC3E}">
        <p14:creationId xmlns:p14="http://schemas.microsoft.com/office/powerpoint/2010/main" val="3833591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dirty="0" smtClean="0"/>
              <a:t>Статистика</a:t>
            </a:r>
            <a:endParaRPr lang="ru-RU" dirty="0"/>
          </a:p>
        </p:txBody>
      </p:sp>
      <p:sp>
        <p:nvSpPr>
          <p:cNvPr id="3" name="Содержимое 2"/>
          <p:cNvSpPr>
            <a:spLocks noGrp="1"/>
          </p:cNvSpPr>
          <p:nvPr>
            <p:ph idx="1"/>
          </p:nvPr>
        </p:nvSpPr>
        <p:spPr>
          <a:xfrm>
            <a:off x="395536" y="1124744"/>
            <a:ext cx="8280920" cy="4933032"/>
          </a:xfrm>
        </p:spPr>
        <p:txBody>
          <a:bodyPr/>
          <a:lstStyle/>
          <a:p>
            <a:r>
              <a:rPr lang="ru-RU" sz="1700" dirty="0"/>
              <a:t>В период с 01.01.1995 по 31.12.2014 год члены ВТО 202 раза применяли компенсационные меры, в то время как было инициировано 380 компенсационных </a:t>
            </a:r>
            <a:r>
              <a:rPr lang="ru-RU" sz="1700" dirty="0" smtClean="0"/>
              <a:t>расследований;</a:t>
            </a:r>
          </a:p>
          <a:p>
            <a:r>
              <a:rPr lang="ru-RU" sz="1700" dirty="0" smtClean="0"/>
              <a:t>Наиболее </a:t>
            </a:r>
            <a:r>
              <a:rPr lang="ru-RU" sz="1700" dirty="0"/>
              <a:t>часто компенсационные расследования инициируют США (156), ЕС (74) и Канада (49</a:t>
            </a:r>
            <a:r>
              <a:rPr lang="ru-RU" sz="1700" dirty="0" smtClean="0"/>
              <a:t>);</a:t>
            </a:r>
          </a:p>
          <a:p>
            <a:r>
              <a:rPr lang="ru-RU" sz="1700" dirty="0" smtClean="0"/>
              <a:t>Расследования </a:t>
            </a:r>
            <a:r>
              <a:rPr lang="ru-RU" sz="1700" dirty="0"/>
              <a:t>чаще всего инициировались против мер, введенных Китаем (90), Индией (65) и Республикой Корея (24</a:t>
            </a:r>
            <a:r>
              <a:rPr lang="ru-RU" sz="1700" dirty="0" smtClean="0"/>
              <a:t>);</a:t>
            </a:r>
          </a:p>
          <a:p>
            <a:r>
              <a:rPr lang="ru-RU" sz="1700" dirty="0" smtClean="0"/>
              <a:t>Примеры уведомлений о применении членами ВТО субсидий:</a:t>
            </a:r>
          </a:p>
          <a:p>
            <a:r>
              <a:rPr lang="ru-RU" sz="1700" dirty="0"/>
              <a:t>2012 – Бразилия: программа поддержки проектов, способствующих консолидации отечественной фармацевтической отрасли; </a:t>
            </a:r>
          </a:p>
          <a:p>
            <a:r>
              <a:rPr lang="ru-RU" sz="1700" dirty="0"/>
              <a:t>2011 – Бельгия: программа субсидирования работодателей с целью найма работников более старшего возраста (от 50 лет и старше) (уведомление подано ЕС); </a:t>
            </a:r>
          </a:p>
          <a:p>
            <a:r>
              <a:rPr lang="ru-RU" sz="1700" dirty="0"/>
              <a:t>2011 – Китай: программа, предоставляющая льготный налоговый режим в отношении лекарств от ВИЧ/СПИДа; </a:t>
            </a:r>
          </a:p>
          <a:p>
            <a:r>
              <a:rPr lang="ru-RU" sz="1700" dirty="0"/>
              <a:t>2011 – США: программа, предоставляющая обеспеченные государством гарантии по кредитам для сектора коммерческого рыболовства США для строительства, ремонта, замены и, при определенных условиях, покупки рыболовецких судов</a:t>
            </a:r>
            <a:r>
              <a:rPr lang="ru-RU" sz="1700" dirty="0" smtClean="0"/>
              <a:t>.</a:t>
            </a:r>
          </a:p>
          <a:p>
            <a:pPr marL="0" indent="0">
              <a:buNone/>
            </a:pPr>
            <a:endParaRPr lang="ru-RU" dirty="0"/>
          </a:p>
        </p:txBody>
      </p:sp>
      <p:sp>
        <p:nvSpPr>
          <p:cNvPr id="4" name="Номер слайда 3"/>
          <p:cNvSpPr>
            <a:spLocks noGrp="1"/>
          </p:cNvSpPr>
          <p:nvPr>
            <p:ph type="sldNum" sz="quarter" idx="11"/>
          </p:nvPr>
        </p:nvSpPr>
        <p:spPr/>
        <p:txBody>
          <a:bodyPr/>
          <a:lstStyle/>
          <a:p>
            <a:fld id="{906785E3-84EE-4EB7-80F5-7D7C537A6051}" type="slidenum">
              <a:rPr lang="ru-RU" smtClean="0"/>
              <a:t>32</a:t>
            </a:fld>
            <a:endParaRPr lang="ru-RU" dirty="0"/>
          </a:p>
        </p:txBody>
      </p:sp>
    </p:spTree>
    <p:extLst>
      <p:ext uri="{BB962C8B-B14F-4D97-AF65-F5344CB8AC3E}">
        <p14:creationId xmlns:p14="http://schemas.microsoft.com/office/powerpoint/2010/main" val="1081015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4000" dirty="0"/>
              <a:t>Нормы права ВТО о субсидиях и субсидированной </a:t>
            </a:r>
            <a:r>
              <a:rPr lang="ru-RU" sz="4000" dirty="0" smtClean="0"/>
              <a:t>торговле</a:t>
            </a:r>
            <a:endParaRPr lang="en-US" sz="4000" dirty="0"/>
          </a:p>
        </p:txBody>
      </p:sp>
      <p:sp>
        <p:nvSpPr>
          <p:cNvPr id="3" name="Содержимое 2"/>
          <p:cNvSpPr>
            <a:spLocks noGrp="1"/>
          </p:cNvSpPr>
          <p:nvPr>
            <p:ph idx="1"/>
          </p:nvPr>
        </p:nvSpPr>
        <p:spPr>
          <a:xfrm>
            <a:off x="539552" y="1340768"/>
            <a:ext cx="8064896" cy="4933032"/>
          </a:xfrm>
        </p:spPr>
        <p:txBody>
          <a:bodyPr>
            <a:normAutofit/>
          </a:bodyPr>
          <a:lstStyle/>
          <a:p>
            <a:r>
              <a:rPr lang="ru-RU" sz="2000" dirty="0"/>
              <a:t>ГАТТ-94: ст. </a:t>
            </a:r>
            <a:r>
              <a:rPr lang="en-US" sz="2000" dirty="0"/>
              <a:t>VI </a:t>
            </a:r>
            <a:r>
              <a:rPr lang="ru-RU" sz="2000" dirty="0"/>
              <a:t>(Антидемпинговые и компенсационные пошлины)</a:t>
            </a:r>
            <a:r>
              <a:rPr lang="en-US" sz="2000" dirty="0"/>
              <a:t>, XVI (</a:t>
            </a:r>
            <a:r>
              <a:rPr lang="ru-RU" sz="2000" dirty="0"/>
              <a:t>Субсидии</a:t>
            </a:r>
            <a:r>
              <a:rPr lang="ru-RU" sz="2000" dirty="0" smtClean="0"/>
              <a:t>);</a:t>
            </a:r>
            <a:endParaRPr lang="ru-RU" sz="2000" dirty="0"/>
          </a:p>
          <a:p>
            <a:r>
              <a:rPr lang="ru-RU" sz="2000" dirty="0"/>
              <a:t>Соглашение о субсидиях и компенсационных мерах (ССКМ; англ. </a:t>
            </a:r>
            <a:r>
              <a:rPr lang="en-US" sz="2000" dirty="0"/>
              <a:t>Agreement on Subsidies and Countervailing Measures (SCM Agreement)</a:t>
            </a:r>
            <a:r>
              <a:rPr lang="en-US" sz="2000" dirty="0" smtClean="0"/>
              <a:t>)</a:t>
            </a:r>
            <a:r>
              <a:rPr lang="ru-RU" sz="2000" dirty="0" smtClean="0"/>
              <a:t>;</a:t>
            </a:r>
            <a:endParaRPr lang="ru-RU" sz="2000" dirty="0"/>
          </a:p>
          <a:p>
            <a:r>
              <a:rPr lang="ru-RU" sz="2000" dirty="0"/>
              <a:t>Нормы ст. </a:t>
            </a:r>
            <a:r>
              <a:rPr lang="en-US" sz="2000" dirty="0"/>
              <a:t>XVI </a:t>
            </a:r>
            <a:r>
              <a:rPr lang="ru-RU" sz="2000" dirty="0"/>
              <a:t>ГАТТ 1994 и ССКМ должны читаться и применяться совместно: </a:t>
            </a:r>
            <a:r>
              <a:rPr lang="en-US" sz="2000" dirty="0"/>
              <a:t>Brazil – Desiccated Coconut (1997): “Article XVI of the GATT 1994 cannot be invoked independently from the SCM Agreement” (Appellate Body Report, </a:t>
            </a:r>
            <a:r>
              <a:rPr lang="en-US" sz="2000" dirty="0" err="1"/>
              <a:t>paras</a:t>
            </a:r>
            <a:r>
              <a:rPr lang="en-US" sz="2000" dirty="0"/>
              <a:t>. 182-183</a:t>
            </a:r>
            <a:r>
              <a:rPr lang="en-US" sz="2000" dirty="0" smtClean="0"/>
              <a:t>)</a:t>
            </a:r>
            <a:r>
              <a:rPr lang="ru-RU" sz="2000" dirty="0" smtClean="0"/>
              <a:t>; </a:t>
            </a:r>
            <a:endParaRPr lang="en-GB" sz="2000" dirty="0" smtClean="0"/>
          </a:p>
          <a:p>
            <a:r>
              <a:rPr lang="ru-RU" sz="2000" dirty="0"/>
              <a:t>Положения ССКМ распространяются на промышленные </a:t>
            </a:r>
            <a:r>
              <a:rPr lang="ru-RU" sz="2000" dirty="0" smtClean="0"/>
              <a:t>товары</a:t>
            </a:r>
            <a:r>
              <a:rPr lang="en-GB" sz="2000" dirty="0" smtClean="0"/>
              <a:t>;</a:t>
            </a:r>
            <a:r>
              <a:rPr lang="en-GB" sz="2000" dirty="0"/>
              <a:t> </a:t>
            </a:r>
            <a:r>
              <a:rPr lang="ru-RU" sz="2000" dirty="0" smtClean="0"/>
              <a:t>субсидирование </a:t>
            </a:r>
            <a:r>
              <a:rPr lang="ru-RU" sz="2000" dirty="0"/>
              <a:t>сельскохозяйственной продукции регулируется Соглашением ВТО по сельскому </a:t>
            </a:r>
            <a:r>
              <a:rPr lang="ru-RU" sz="2000" dirty="0" smtClean="0"/>
              <a:t>хозяйству</a:t>
            </a:r>
            <a:r>
              <a:rPr lang="en-GB" sz="2000" dirty="0" smtClean="0"/>
              <a:t> (</a:t>
            </a:r>
            <a:r>
              <a:rPr lang="ru-RU" sz="2000" dirty="0" smtClean="0"/>
              <a:t>приложение </a:t>
            </a:r>
            <a:r>
              <a:rPr lang="ru-RU" sz="2000" dirty="0"/>
              <a:t>к </a:t>
            </a:r>
            <a:r>
              <a:rPr lang="ru-RU" sz="2000" dirty="0" smtClean="0"/>
              <a:t>ГАТТ</a:t>
            </a:r>
            <a:r>
              <a:rPr lang="en-GB" sz="2000" dirty="0"/>
              <a:t>-</a:t>
            </a:r>
            <a:r>
              <a:rPr lang="en-GB" sz="2000" dirty="0" smtClean="0"/>
              <a:t>94)</a:t>
            </a:r>
            <a:r>
              <a:rPr lang="ru-RU" sz="2000" dirty="0" smtClean="0"/>
              <a:t>. </a:t>
            </a:r>
            <a:endParaRPr lang="en-GB" sz="2000" dirty="0" smtClean="0"/>
          </a:p>
          <a:p>
            <a:pPr marL="0" indent="0">
              <a:lnSpc>
                <a:spcPct val="110000"/>
              </a:lnSpc>
              <a:buNone/>
            </a:pPr>
            <a:endParaRPr lang="en-GB" sz="1600" dirty="0">
              <a:ea typeface="+mn-ea"/>
              <a:cs typeface="+mn-cs"/>
            </a:endParaRPr>
          </a:p>
        </p:txBody>
      </p:sp>
      <p:sp>
        <p:nvSpPr>
          <p:cNvPr id="6" name="Slide Number Placeholder 5"/>
          <p:cNvSpPr>
            <a:spLocks noGrp="1"/>
          </p:cNvSpPr>
          <p:nvPr>
            <p:ph type="sldNum" sz="quarter" idx="11"/>
          </p:nvPr>
        </p:nvSpPr>
        <p:spPr/>
        <p:txBody>
          <a:bodyPr/>
          <a:lstStyle/>
          <a:p>
            <a:fld id="{906785E3-84EE-4EB7-80F5-7D7C537A6051}" type="slidenum">
              <a:rPr lang="ru-RU" smtClean="0"/>
              <a:t>4</a:t>
            </a:fld>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400" dirty="0" smtClean="0"/>
              <a:t>Понятие субсидии в праве ВТО</a:t>
            </a:r>
            <a:r>
              <a:rPr lang="en-GB" sz="4400" dirty="0" smtClean="0"/>
              <a:t> (1)</a:t>
            </a:r>
            <a:endParaRPr lang="ru-RU" sz="4400" dirty="0"/>
          </a:p>
        </p:txBody>
      </p:sp>
      <p:sp>
        <p:nvSpPr>
          <p:cNvPr id="3" name="Содержимое 2"/>
          <p:cNvSpPr>
            <a:spLocks noGrp="1"/>
          </p:cNvSpPr>
          <p:nvPr>
            <p:ph idx="1"/>
          </p:nvPr>
        </p:nvSpPr>
        <p:spPr/>
        <p:txBody>
          <a:bodyPr>
            <a:normAutofit fontScale="85000" lnSpcReduction="20000"/>
          </a:bodyPr>
          <a:lstStyle/>
          <a:p>
            <a:r>
              <a:rPr lang="ru-RU" sz="2000" dirty="0" smtClean="0"/>
              <a:t>Ст. 1.1 ССКМ</a:t>
            </a:r>
          </a:p>
          <a:p>
            <a:pPr marL="0" indent="0">
              <a:buNone/>
            </a:pPr>
            <a:r>
              <a:rPr lang="ru-RU" sz="2000" dirty="0" smtClean="0"/>
              <a:t>Для </a:t>
            </a:r>
            <a:r>
              <a:rPr lang="ru-RU" sz="2000" dirty="0"/>
              <a:t>целей настоящего Соглашения, субсидия существует, если</a:t>
            </a:r>
            <a:r>
              <a:rPr lang="ru-RU" sz="2000" dirty="0" smtClean="0"/>
              <a:t>:</a:t>
            </a:r>
            <a:endParaRPr lang="ru-RU" sz="2000" dirty="0"/>
          </a:p>
          <a:p>
            <a:pPr marL="0" indent="0">
              <a:buNone/>
            </a:pPr>
            <a:r>
              <a:rPr lang="ru-RU" sz="2000" dirty="0"/>
              <a:t>(а)(1) осуществляется финансовый вклад правительством или любым публичным органом в пределах территории </a:t>
            </a:r>
            <a:r>
              <a:rPr lang="ru-RU" sz="2000" dirty="0" smtClean="0"/>
              <a:t>Члена</a:t>
            </a:r>
            <a:r>
              <a:rPr lang="ru-RU" sz="2000" dirty="0"/>
              <a:t>, если</a:t>
            </a:r>
            <a:r>
              <a:rPr lang="ru-RU" sz="2000" dirty="0" smtClean="0"/>
              <a:t>:</a:t>
            </a:r>
            <a:endParaRPr lang="ru-RU" sz="2000" dirty="0"/>
          </a:p>
          <a:p>
            <a:pPr marL="0" indent="0">
              <a:buNone/>
            </a:pPr>
            <a:r>
              <a:rPr lang="ru-RU" sz="2000" dirty="0"/>
              <a:t>- правительство практикует прямой перевод денежных средств или принимает на себя обязательства по переводу таких средств</a:t>
            </a:r>
            <a:r>
              <a:rPr lang="ru-RU" sz="2000" dirty="0" smtClean="0"/>
              <a:t>;</a:t>
            </a:r>
            <a:endParaRPr lang="ru-RU" sz="2000" dirty="0"/>
          </a:p>
          <a:p>
            <a:pPr marL="0" indent="0">
              <a:buNone/>
            </a:pPr>
            <a:r>
              <a:rPr lang="ru-RU" sz="2000" dirty="0"/>
              <a:t>- правительство отказывается от взимания или не взимает причитающиеся ему доходы</a:t>
            </a:r>
            <a:r>
              <a:rPr lang="ru-RU" sz="2000" dirty="0" smtClean="0"/>
              <a:t>;</a:t>
            </a:r>
            <a:endParaRPr lang="ru-RU" sz="2000" dirty="0"/>
          </a:p>
          <a:p>
            <a:pPr marL="0" indent="0">
              <a:buNone/>
            </a:pPr>
            <a:r>
              <a:rPr lang="ru-RU" sz="2000" dirty="0"/>
              <a:t>- правительство предоставляет товары или услуги помимо общей инфраструктуры, или закупает товары</a:t>
            </a:r>
            <a:r>
              <a:rPr lang="ru-RU" sz="2000" dirty="0" smtClean="0"/>
              <a:t>;</a:t>
            </a:r>
            <a:endParaRPr lang="ru-RU" sz="2000" dirty="0"/>
          </a:p>
          <a:p>
            <a:pPr marL="0" indent="0">
              <a:buNone/>
            </a:pPr>
            <a:r>
              <a:rPr lang="ru-RU" sz="2000" dirty="0"/>
              <a:t>- правительство осуществляет платежи в механизмы финансирования или </a:t>
            </a:r>
            <a:r>
              <a:rPr lang="ru-RU" sz="2000" dirty="0" smtClean="0"/>
              <a:t>поручает </a:t>
            </a:r>
            <a:r>
              <a:rPr lang="ru-RU" sz="2000" dirty="0"/>
              <a:t>либо предписывает частному лицу выполнять одну или несколько функций из числа указанных в предыдущих подпунктах, которые обычно возлагаются на правительство, причем на условиях, которые фактически не отличаются от обычной практики правительств</a:t>
            </a:r>
            <a:r>
              <a:rPr lang="ru-RU" sz="2000" dirty="0" smtClean="0"/>
              <a:t>;</a:t>
            </a:r>
            <a:endParaRPr lang="ru-RU" sz="2000" dirty="0"/>
          </a:p>
          <a:p>
            <a:pPr marL="0" indent="0">
              <a:buNone/>
            </a:pPr>
            <a:r>
              <a:rPr lang="ru-RU" sz="2000" dirty="0"/>
              <a:t>и</a:t>
            </a:r>
            <a:r>
              <a:rPr lang="ru-RU" sz="2000" dirty="0" smtClean="0"/>
              <a:t>ли</a:t>
            </a:r>
            <a:endParaRPr lang="ru-RU" sz="2000" dirty="0"/>
          </a:p>
          <a:p>
            <a:pPr marL="0" indent="0">
              <a:buNone/>
            </a:pPr>
            <a:r>
              <a:rPr lang="ru-RU" sz="2000" dirty="0"/>
              <a:t>(а)(2) существует любая форма поддержки доходов или цен по смыслу статьи </a:t>
            </a:r>
            <a:r>
              <a:rPr lang="ru-RU" sz="2000" dirty="0" smtClean="0"/>
              <a:t>XV</a:t>
            </a:r>
            <a:r>
              <a:rPr lang="en-GB" sz="2000" dirty="0"/>
              <a:t>I</a:t>
            </a:r>
            <a:r>
              <a:rPr lang="ru-RU" sz="2000" dirty="0" smtClean="0"/>
              <a:t> </a:t>
            </a:r>
            <a:r>
              <a:rPr lang="ru-RU" sz="2000" dirty="0"/>
              <a:t>ГАТТ 1994</a:t>
            </a:r>
            <a:r>
              <a:rPr lang="ru-RU" sz="2000" dirty="0" smtClean="0"/>
              <a:t>;</a:t>
            </a:r>
            <a:endParaRPr lang="ru-RU" sz="2000" dirty="0"/>
          </a:p>
          <a:p>
            <a:pPr marL="0" indent="0">
              <a:buNone/>
            </a:pPr>
            <a:r>
              <a:rPr lang="ru-RU" sz="2000" dirty="0"/>
              <a:t>и</a:t>
            </a:r>
          </a:p>
          <a:p>
            <a:pPr marL="0" indent="0">
              <a:buNone/>
            </a:pPr>
            <a:r>
              <a:rPr lang="ru-RU" sz="2000" dirty="0"/>
              <a:t>(</a:t>
            </a:r>
            <a:r>
              <a:rPr lang="en-US" sz="2000" dirty="0"/>
              <a:t>b)</a:t>
            </a:r>
            <a:r>
              <a:rPr lang="ru-RU" sz="2000" dirty="0"/>
              <a:t> таким образом предоставляется </a:t>
            </a:r>
            <a:r>
              <a:rPr lang="ru-RU" sz="2000" dirty="0" smtClean="0"/>
              <a:t>преимущество.</a:t>
            </a:r>
            <a:endParaRPr lang="ru-RU" sz="2000" dirty="0"/>
          </a:p>
          <a:p>
            <a:pPr marL="0" indent="0">
              <a:buNone/>
            </a:pPr>
            <a:endParaRPr lang="en-US" sz="2000" dirty="0" smtClean="0"/>
          </a:p>
        </p:txBody>
      </p:sp>
      <p:sp>
        <p:nvSpPr>
          <p:cNvPr id="6" name="Slide Number Placeholder 5"/>
          <p:cNvSpPr>
            <a:spLocks noGrp="1"/>
          </p:cNvSpPr>
          <p:nvPr>
            <p:ph type="sldNum" sz="quarter" idx="11"/>
          </p:nvPr>
        </p:nvSpPr>
        <p:spPr/>
        <p:txBody>
          <a:bodyPr/>
          <a:lstStyle/>
          <a:p>
            <a:fld id="{906785E3-84EE-4EB7-80F5-7D7C537A6051}" type="slidenum">
              <a:rPr lang="ru-RU" smtClean="0"/>
              <a:t>5</a:t>
            </a:fld>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400" dirty="0"/>
              <a:t>Понятие субсидии в праве ВТО</a:t>
            </a:r>
            <a:r>
              <a:rPr lang="en-GB" sz="4400" dirty="0"/>
              <a:t> </a:t>
            </a:r>
            <a:r>
              <a:rPr lang="en-GB" sz="4400" dirty="0" smtClean="0"/>
              <a:t>(2)</a:t>
            </a:r>
            <a:endParaRPr lang="ru-RU" sz="4400" dirty="0"/>
          </a:p>
        </p:txBody>
      </p:sp>
      <p:sp>
        <p:nvSpPr>
          <p:cNvPr id="3" name="Содержимое 2"/>
          <p:cNvSpPr>
            <a:spLocks noGrp="1"/>
          </p:cNvSpPr>
          <p:nvPr>
            <p:ph idx="1"/>
          </p:nvPr>
        </p:nvSpPr>
        <p:spPr>
          <a:xfrm>
            <a:off x="395536" y="1412776"/>
            <a:ext cx="8280920" cy="4717008"/>
          </a:xfrm>
        </p:spPr>
        <p:txBody>
          <a:bodyPr>
            <a:noAutofit/>
          </a:bodyPr>
          <a:lstStyle/>
          <a:p>
            <a:pPr marL="0" indent="0" algn="just">
              <a:buNone/>
            </a:pPr>
            <a:r>
              <a:rPr lang="ru-RU" sz="2000" dirty="0"/>
              <a:t>Таким образом, </a:t>
            </a:r>
            <a:r>
              <a:rPr lang="ru-RU" sz="2000" b="1" dirty="0"/>
              <a:t>субсидия с точки зрения права ВТО есть финансовый вклад правительства или иного публичного органа государства, который предоставляет преимущество.</a:t>
            </a:r>
            <a:r>
              <a:rPr lang="ru-RU" sz="2000" dirty="0"/>
              <a:t> Следовательно, понятие субсидии в праве ВТО включает в себя три составных элемента:</a:t>
            </a:r>
          </a:p>
          <a:p>
            <a:pPr marL="457200" lvl="0" indent="-457200">
              <a:buFont typeface="+mj-lt"/>
              <a:buAutoNum type="arabicPeriod"/>
            </a:pPr>
            <a:r>
              <a:rPr lang="ru-RU" sz="2000" b="1" i="1" dirty="0"/>
              <a:t>финансовый вклад</a:t>
            </a:r>
            <a:r>
              <a:rPr lang="ru-RU" sz="2000" b="1" dirty="0"/>
              <a:t> </a:t>
            </a:r>
            <a:r>
              <a:rPr lang="ru-RU" sz="2000" dirty="0"/>
              <a:t>(англ. </a:t>
            </a:r>
            <a:r>
              <a:rPr lang="ru-RU" sz="2000" dirty="0" err="1"/>
              <a:t>a</a:t>
            </a:r>
            <a:r>
              <a:rPr lang="ru-RU" sz="2000" dirty="0"/>
              <a:t> </a:t>
            </a:r>
            <a:r>
              <a:rPr lang="en-US" sz="2000" dirty="0"/>
              <a:t>financial contribution);</a:t>
            </a:r>
            <a:endParaRPr lang="ru-RU" sz="2000" dirty="0"/>
          </a:p>
          <a:p>
            <a:pPr marL="457200" lvl="0" indent="-457200">
              <a:buFont typeface="+mj-lt"/>
              <a:buAutoNum type="arabicPeriod"/>
            </a:pPr>
            <a:r>
              <a:rPr lang="ru-RU" sz="2000" dirty="0"/>
              <a:t>финансовый вклад </a:t>
            </a:r>
            <a:r>
              <a:rPr lang="ru-RU" sz="2000" b="1" i="1" dirty="0"/>
              <a:t>правительства или иного публичного органа</a:t>
            </a:r>
            <a:r>
              <a:rPr lang="ru-RU" sz="2000" dirty="0"/>
              <a:t> (англ. </a:t>
            </a:r>
            <a:r>
              <a:rPr lang="en-US" sz="2000" dirty="0"/>
              <a:t>a financial contribution by a government or any public body);</a:t>
            </a:r>
            <a:endParaRPr lang="ru-RU" sz="2000" dirty="0"/>
          </a:p>
          <a:p>
            <a:pPr marL="457200" lvl="0" indent="-457200">
              <a:buFont typeface="+mj-lt"/>
              <a:buAutoNum type="arabicPeriod"/>
            </a:pPr>
            <a:r>
              <a:rPr lang="ru-RU" sz="2000" dirty="0"/>
              <a:t>финансовый вклад, </a:t>
            </a:r>
            <a:r>
              <a:rPr lang="ru-RU" sz="2000" b="1" i="1" dirty="0"/>
              <a:t>предоставляющий преимущество</a:t>
            </a:r>
            <a:r>
              <a:rPr lang="ru-RU" sz="2000" b="1" dirty="0"/>
              <a:t> </a:t>
            </a:r>
            <a:r>
              <a:rPr lang="ru-RU" sz="2000" dirty="0"/>
              <a:t>(англ. </a:t>
            </a:r>
            <a:r>
              <a:rPr lang="ru-RU" sz="2000" dirty="0" err="1"/>
              <a:t>a</a:t>
            </a:r>
            <a:r>
              <a:rPr lang="ru-RU" sz="2000" dirty="0"/>
              <a:t> </a:t>
            </a:r>
            <a:r>
              <a:rPr lang="en-US" sz="2000" dirty="0"/>
              <a:t>financial contribution conferring a benefit).</a:t>
            </a:r>
            <a:endParaRPr lang="ru-RU" sz="2000" dirty="0"/>
          </a:p>
          <a:p>
            <a:pPr marL="0" indent="0">
              <a:buNone/>
            </a:pPr>
            <a:endParaRPr lang="en-US" sz="1800" dirty="0" smtClean="0"/>
          </a:p>
        </p:txBody>
      </p:sp>
      <p:sp>
        <p:nvSpPr>
          <p:cNvPr id="6" name="Slide Number Placeholder 5"/>
          <p:cNvSpPr>
            <a:spLocks noGrp="1"/>
          </p:cNvSpPr>
          <p:nvPr>
            <p:ph type="sldNum" sz="quarter" idx="11"/>
          </p:nvPr>
        </p:nvSpPr>
        <p:spPr/>
        <p:txBody>
          <a:bodyPr/>
          <a:lstStyle/>
          <a:p>
            <a:fld id="{906785E3-84EE-4EB7-80F5-7D7C537A6051}" type="slidenum">
              <a:rPr lang="ru-RU" smtClean="0"/>
              <a:t>6</a:t>
            </a:fld>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4000" dirty="0" smtClean="0"/>
              <a:t>Финансовый вклад</a:t>
            </a:r>
            <a:r>
              <a:rPr lang="en-GB" sz="4000" dirty="0" smtClean="0"/>
              <a:t> (1)</a:t>
            </a:r>
            <a:r>
              <a:rPr lang="ru-RU" sz="4000" dirty="0" smtClean="0"/>
              <a:t> </a:t>
            </a:r>
            <a:endParaRPr lang="ru-RU" sz="4000" dirty="0"/>
          </a:p>
        </p:txBody>
      </p:sp>
      <p:sp>
        <p:nvSpPr>
          <p:cNvPr id="3" name="Содержимое 2"/>
          <p:cNvSpPr>
            <a:spLocks noGrp="1"/>
          </p:cNvSpPr>
          <p:nvPr>
            <p:ph idx="1"/>
          </p:nvPr>
        </p:nvSpPr>
        <p:spPr/>
        <p:txBody>
          <a:bodyPr>
            <a:normAutofit/>
          </a:bodyPr>
          <a:lstStyle/>
          <a:p>
            <a:r>
              <a:rPr lang="ru-RU" sz="1800" dirty="0"/>
              <a:t>Для того, чтобы мера могла быть признана субсидией по смыслу ст. 1.1 ССКМ, необходимо, чтобы эта мера представляла собой «финансовый вклад» или имела форму поддержки доходов или цен по смыслу ст. </a:t>
            </a:r>
            <a:r>
              <a:rPr lang="en-US" sz="1800" dirty="0"/>
              <a:t>XVI </a:t>
            </a:r>
            <a:r>
              <a:rPr lang="ru-RU" sz="1800" dirty="0"/>
              <a:t>ГАТТ-</a:t>
            </a:r>
            <a:r>
              <a:rPr lang="ru-RU" sz="1800" dirty="0" smtClean="0"/>
              <a:t>94;.</a:t>
            </a:r>
          </a:p>
          <a:p>
            <a:r>
              <a:rPr lang="ru-RU" sz="1800" dirty="0" smtClean="0"/>
              <a:t>Ст</a:t>
            </a:r>
            <a:r>
              <a:rPr lang="ru-RU" sz="1800" dirty="0"/>
              <a:t>. </a:t>
            </a:r>
            <a:r>
              <a:rPr lang="ru-RU" sz="1800" dirty="0" smtClean="0"/>
              <a:t>1.1 ССКМ </a:t>
            </a:r>
            <a:r>
              <a:rPr lang="ru-RU" sz="1800" dirty="0"/>
              <a:t>содержит </a:t>
            </a:r>
            <a:r>
              <a:rPr lang="ru-RU" sz="1800" u="sng" dirty="0"/>
              <a:t>исчерпывающий список</a:t>
            </a:r>
            <a:r>
              <a:rPr lang="ru-RU" sz="1800" dirty="0"/>
              <a:t> видов предоставления финансового вклада правительством или иным публичным </a:t>
            </a:r>
            <a:r>
              <a:rPr lang="ru-RU" sz="1800" dirty="0" smtClean="0"/>
              <a:t>органом:</a:t>
            </a:r>
          </a:p>
          <a:p>
            <a:pPr lvl="0">
              <a:buFont typeface="Courier New"/>
              <a:buChar char="o"/>
            </a:pPr>
            <a:r>
              <a:rPr lang="ru-RU" sz="1800" dirty="0"/>
              <a:t>П</a:t>
            </a:r>
            <a:r>
              <a:rPr lang="ru-RU" sz="1800" dirty="0" smtClean="0"/>
              <a:t>рямой </a:t>
            </a:r>
            <a:r>
              <a:rPr lang="ru-RU" sz="1800" dirty="0"/>
              <a:t>перевод денежных средств (гранты, займы, вложение в основной капитал</a:t>
            </a:r>
            <a:r>
              <a:rPr lang="ru-RU" sz="1800" dirty="0" smtClean="0"/>
              <a:t>); </a:t>
            </a:r>
            <a:endParaRPr lang="en-GB" sz="1800" dirty="0" smtClean="0"/>
          </a:p>
          <a:p>
            <a:pPr lvl="0">
              <a:buFont typeface="Wingdings" charset="2"/>
              <a:buChar char="ü"/>
            </a:pPr>
            <a:r>
              <a:rPr lang="ru-RU" sz="1800" dirty="0" err="1"/>
              <a:t>Japan</a:t>
            </a:r>
            <a:r>
              <a:rPr lang="ru-RU" sz="1800" dirty="0"/>
              <a:t> – </a:t>
            </a:r>
            <a:r>
              <a:rPr lang="ru-RU" sz="1800" dirty="0" err="1"/>
              <a:t>DRAMs</a:t>
            </a:r>
            <a:r>
              <a:rPr lang="ru-RU" sz="1800" dirty="0"/>
              <a:t> (</a:t>
            </a:r>
            <a:r>
              <a:rPr lang="ru-RU" sz="1800" dirty="0" err="1"/>
              <a:t>Korea</a:t>
            </a:r>
            <a:r>
              <a:rPr lang="ru-RU" sz="1800" dirty="0"/>
              <a:t>) (2007): гранты, займы и вложения в основной капитал являются лишь примерами финансовых вкладов, а не их исчерпывающим перечислением. Таким образом, в сферу действия указанной статьи входят также такие меры, как снижение процентной ставки, списание долгов или продление срока возврата заемных средств;  </a:t>
            </a:r>
          </a:p>
          <a:p>
            <a:pPr lvl="0">
              <a:buFont typeface="Wingdings" charset="2"/>
              <a:buChar char="ü"/>
            </a:pPr>
            <a:r>
              <a:rPr lang="ru-RU" sz="1800" dirty="0"/>
              <a:t>US – </a:t>
            </a:r>
            <a:r>
              <a:rPr lang="ru-RU" sz="1800" dirty="0" err="1"/>
              <a:t>Large</a:t>
            </a:r>
            <a:r>
              <a:rPr lang="ru-RU" sz="1800" dirty="0"/>
              <a:t> </a:t>
            </a:r>
            <a:r>
              <a:rPr lang="ru-RU" sz="1800" dirty="0" err="1"/>
              <a:t>Civil</a:t>
            </a:r>
            <a:r>
              <a:rPr lang="ru-RU" sz="1800" dirty="0"/>
              <a:t> </a:t>
            </a:r>
            <a:r>
              <a:rPr lang="ru-RU" sz="1800" dirty="0" err="1"/>
              <a:t>Aircraft</a:t>
            </a:r>
            <a:r>
              <a:rPr lang="ru-RU" sz="1800" dirty="0"/>
              <a:t> (2nd </a:t>
            </a:r>
            <a:r>
              <a:rPr lang="ru-RU" sz="1800" dirty="0" err="1"/>
              <a:t>complaint</a:t>
            </a:r>
            <a:r>
              <a:rPr lang="ru-RU" sz="1800" dirty="0"/>
              <a:t>) (2012): предоставление денежных средств может быть как односторонним (то есть не требующем встречного исполнения обязательства), так и двусторонним обязательством; </a:t>
            </a:r>
            <a:endParaRPr lang="ru-RU" sz="1800" dirty="0" smtClean="0"/>
          </a:p>
          <a:p>
            <a:pPr marL="0" lvl="0" indent="0">
              <a:buNone/>
            </a:pPr>
            <a:endParaRPr lang="ru-RU" sz="1800" dirty="0" smtClean="0"/>
          </a:p>
          <a:p>
            <a:pPr marL="400050" lvl="0" indent="-400050">
              <a:buFont typeface="+mj-lt"/>
              <a:buAutoNum type="romanLcPeriod"/>
            </a:pPr>
            <a:endParaRPr lang="ru-RU" sz="1800" dirty="0"/>
          </a:p>
          <a:p>
            <a:pPr marL="0" indent="0">
              <a:buNone/>
            </a:pPr>
            <a:endParaRPr lang="ru-RU" sz="1800" dirty="0"/>
          </a:p>
        </p:txBody>
      </p:sp>
      <p:sp>
        <p:nvSpPr>
          <p:cNvPr id="6" name="Slide Number Placeholder 5"/>
          <p:cNvSpPr>
            <a:spLocks noGrp="1"/>
          </p:cNvSpPr>
          <p:nvPr>
            <p:ph type="sldNum" sz="quarter" idx="11"/>
          </p:nvPr>
        </p:nvSpPr>
        <p:spPr/>
        <p:txBody>
          <a:bodyPr/>
          <a:lstStyle/>
          <a:p>
            <a:fld id="{906785E3-84EE-4EB7-80F5-7D7C537A6051}" type="slidenum">
              <a:rPr lang="ru-RU" smtClean="0"/>
              <a:t>7</a:t>
            </a:fld>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4000" dirty="0" smtClean="0"/>
              <a:t>Финансовый вклад (2)</a:t>
            </a:r>
            <a:endParaRPr lang="ru-RU" sz="4000" dirty="0"/>
          </a:p>
        </p:txBody>
      </p:sp>
      <p:sp>
        <p:nvSpPr>
          <p:cNvPr id="3" name="Содержимое 2"/>
          <p:cNvSpPr>
            <a:spLocks noGrp="1"/>
          </p:cNvSpPr>
          <p:nvPr>
            <p:ph idx="1"/>
          </p:nvPr>
        </p:nvSpPr>
        <p:spPr>
          <a:xfrm>
            <a:off x="395536" y="1268760"/>
            <a:ext cx="8280920" cy="4933032"/>
          </a:xfrm>
        </p:spPr>
        <p:txBody>
          <a:bodyPr>
            <a:noAutofit/>
          </a:bodyPr>
          <a:lstStyle/>
          <a:p>
            <a:pPr>
              <a:buFont typeface="Courier New"/>
              <a:buChar char="o"/>
            </a:pPr>
            <a:r>
              <a:rPr lang="ru-RU" sz="1800" dirty="0" smtClean="0"/>
              <a:t>Потенциальный </a:t>
            </a:r>
            <a:r>
              <a:rPr lang="ru-RU" sz="1800" dirty="0"/>
              <a:t>прямой перевод денежных средств или обязательств (гарантирование займов</a:t>
            </a:r>
            <a:r>
              <a:rPr lang="ru-RU" sz="1800" dirty="0" smtClean="0"/>
              <a:t>);</a:t>
            </a:r>
          </a:p>
          <a:p>
            <a:pPr>
              <a:buFont typeface="Wingdings" charset="2"/>
              <a:buChar char="ü"/>
            </a:pPr>
            <a:r>
              <a:rPr lang="en-US" sz="1800" dirty="0"/>
              <a:t>Brazil – Aircraft (1999): </a:t>
            </a:r>
            <a:r>
              <a:rPr lang="ru-RU" sz="1800" dirty="0"/>
              <a:t>финансовый вклад существует не только в случае, когда прямой перевод денежных средств или потенциальный прямой перевод денежных средств были </a:t>
            </a:r>
            <a:r>
              <a:rPr lang="ru-RU" sz="1800" dirty="0" smtClean="0"/>
              <a:t>совершены</a:t>
            </a:r>
            <a:r>
              <a:rPr lang="ru-RU" sz="1800" dirty="0"/>
              <a:t> </a:t>
            </a:r>
            <a:r>
              <a:rPr lang="ru-RU" sz="1800" dirty="0" smtClean="0"/>
              <a:t>-</a:t>
            </a:r>
            <a:r>
              <a:rPr lang="en-US" sz="1800" dirty="0" smtClean="0"/>
              <a:t> </a:t>
            </a:r>
            <a:r>
              <a:rPr lang="ru-RU" sz="1800" dirty="0"/>
              <a:t>достаточно существования «практики государства», включающей в себя перевод денежных </a:t>
            </a:r>
            <a:r>
              <a:rPr lang="ru-RU" sz="1800" dirty="0" smtClean="0"/>
              <a:t>средств;</a:t>
            </a:r>
          </a:p>
          <a:p>
            <a:pPr>
              <a:buFont typeface="Courier New"/>
              <a:buChar char="o"/>
            </a:pPr>
            <a:r>
              <a:rPr lang="ru-RU" sz="1800" dirty="0"/>
              <a:t>О</a:t>
            </a:r>
            <a:r>
              <a:rPr lang="ru-RU" sz="1800" dirty="0" smtClean="0"/>
              <a:t>тказ </a:t>
            </a:r>
            <a:r>
              <a:rPr lang="ru-RU" sz="1800" dirty="0"/>
              <a:t>от взимания или </a:t>
            </a:r>
            <a:r>
              <a:rPr lang="ru-RU" sz="1800" dirty="0" err="1"/>
              <a:t>невзимание</a:t>
            </a:r>
            <a:r>
              <a:rPr lang="ru-RU" sz="1800" dirty="0"/>
              <a:t> причитающихся правительству или иному публичному органу </a:t>
            </a:r>
            <a:r>
              <a:rPr lang="ru-RU" sz="1800" dirty="0" smtClean="0"/>
              <a:t>доходов;</a:t>
            </a:r>
          </a:p>
          <a:p>
            <a:pPr>
              <a:buFont typeface="Wingdings" charset="2"/>
              <a:buChar char="ü"/>
            </a:pPr>
            <a:r>
              <a:rPr lang="ru-RU" sz="1800" dirty="0"/>
              <a:t>US – FSC (</a:t>
            </a:r>
            <a:r>
              <a:rPr lang="en-US" sz="1800" dirty="0"/>
              <a:t>Foreign Sales Corporations) (2000</a:t>
            </a:r>
            <a:r>
              <a:rPr lang="en-US" sz="1800" dirty="0" smtClean="0"/>
              <a:t>)</a:t>
            </a:r>
            <a:r>
              <a:rPr lang="ru-RU" sz="1800" dirty="0" smtClean="0"/>
              <a:t>: должен </a:t>
            </a:r>
            <a:r>
              <a:rPr lang="ru-RU" sz="1800" dirty="0"/>
              <a:t>существовать какой-то нормативный ориентир, который может быть использован для сравнения фактически полученных государством доходов и доходов, которые были бы получены «при иных обстоятельствах</a:t>
            </a:r>
            <a:r>
              <a:rPr lang="ru-RU" sz="1800" dirty="0" smtClean="0"/>
              <a:t>»</a:t>
            </a:r>
            <a:r>
              <a:rPr lang="ru-RU" sz="1800" dirty="0"/>
              <a:t>;</a:t>
            </a:r>
            <a:r>
              <a:rPr lang="ru-RU" sz="1800" dirty="0" smtClean="0"/>
              <a:t> термин </a:t>
            </a:r>
            <a:r>
              <a:rPr lang="ru-RU" sz="1800" dirty="0"/>
              <a:t>«при иных обстоятельствах», используемый </a:t>
            </a:r>
            <a:r>
              <a:rPr lang="ru-RU" sz="1800" dirty="0" smtClean="0"/>
              <a:t>в </a:t>
            </a:r>
            <a:r>
              <a:rPr lang="ru-RU" sz="1800" dirty="0"/>
              <a:t>фразе «доход государства, причитающийся ему при иных обстоятельствах, от которого государство отказалось», относится к нормативному критерию, установленному, как правило, налоговым законодательством соответствующего члена </a:t>
            </a:r>
            <a:r>
              <a:rPr lang="ru-RU" sz="1800" dirty="0" smtClean="0"/>
              <a:t>ВТО;</a:t>
            </a:r>
          </a:p>
          <a:p>
            <a:pPr marL="0" indent="0">
              <a:buNone/>
            </a:pPr>
            <a:endParaRPr lang="en-GB" sz="1600" dirty="0"/>
          </a:p>
          <a:p>
            <a:endParaRPr lang="ru-RU" dirty="0"/>
          </a:p>
        </p:txBody>
      </p:sp>
      <p:sp>
        <p:nvSpPr>
          <p:cNvPr id="6" name="Slide Number Placeholder 5"/>
          <p:cNvSpPr>
            <a:spLocks noGrp="1"/>
          </p:cNvSpPr>
          <p:nvPr>
            <p:ph type="sldNum" sz="quarter" idx="11"/>
          </p:nvPr>
        </p:nvSpPr>
        <p:spPr/>
        <p:txBody>
          <a:bodyPr/>
          <a:lstStyle/>
          <a:p>
            <a:fld id="{906785E3-84EE-4EB7-80F5-7D7C537A6051}" type="slidenum">
              <a:rPr lang="ru-RU" smtClean="0"/>
              <a:t>8</a:t>
            </a:fld>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4000" dirty="0" smtClean="0"/>
              <a:t>Финансовый вклад (3)</a:t>
            </a:r>
            <a:endParaRPr lang="ru-RU" sz="4000" dirty="0"/>
          </a:p>
        </p:txBody>
      </p:sp>
      <p:sp>
        <p:nvSpPr>
          <p:cNvPr id="3" name="Содержимое 2"/>
          <p:cNvSpPr>
            <a:spLocks noGrp="1"/>
          </p:cNvSpPr>
          <p:nvPr>
            <p:ph idx="1"/>
          </p:nvPr>
        </p:nvSpPr>
        <p:spPr/>
        <p:txBody>
          <a:bodyPr>
            <a:normAutofit lnSpcReduction="10000"/>
          </a:bodyPr>
          <a:lstStyle/>
          <a:p>
            <a:pPr lvl="0">
              <a:buFont typeface="Courier New"/>
              <a:buChar char="o"/>
            </a:pPr>
            <a:r>
              <a:rPr lang="ru-RU" sz="1800" dirty="0"/>
              <a:t>П</a:t>
            </a:r>
            <a:r>
              <a:rPr lang="ru-RU" sz="1800" dirty="0" smtClean="0"/>
              <a:t>редоставление </a:t>
            </a:r>
            <a:r>
              <a:rPr lang="ru-RU" sz="1800" dirty="0"/>
              <a:t>правительством или иным публичным органом товаров или услуг помимо общей инфраструктуры;</a:t>
            </a:r>
          </a:p>
          <a:p>
            <a:pPr>
              <a:buFont typeface="Courier New"/>
              <a:buChar char="o"/>
            </a:pPr>
            <a:r>
              <a:rPr lang="ru-RU" sz="1800" dirty="0"/>
              <a:t>П</a:t>
            </a:r>
            <a:r>
              <a:rPr lang="ru-RU" sz="1800" dirty="0" smtClean="0"/>
              <a:t>окупка </a:t>
            </a:r>
            <a:r>
              <a:rPr lang="ru-RU" sz="1800" dirty="0"/>
              <a:t>товаров правительством или иным публичным </a:t>
            </a:r>
            <a:r>
              <a:rPr lang="ru-RU" sz="1800" dirty="0" smtClean="0"/>
              <a:t>органом; </a:t>
            </a:r>
          </a:p>
          <a:p>
            <a:pPr lvl="0">
              <a:buFont typeface="Wingdings" charset="2"/>
              <a:buChar char="ü"/>
            </a:pPr>
            <a:r>
              <a:rPr lang="en-US" sz="1800" dirty="0"/>
              <a:t>US – Softwood Lumber III (2002): </a:t>
            </a:r>
            <a:r>
              <a:rPr lang="ru-RU" sz="1800" dirty="0"/>
              <a:t>пример предоставления правительством товаров – программа правительства Канады по вырубке леса, предоставляющая право на вырубку лесорубным компаниям, была признана предоставлением правительством производителю товара, а именно леса, по смыслу ст. 1.1(а)(1)(</a:t>
            </a:r>
            <a:r>
              <a:rPr lang="en-US" sz="1800" dirty="0"/>
              <a:t>iii) </a:t>
            </a:r>
            <a:r>
              <a:rPr lang="ru-RU" sz="1800" dirty="0"/>
              <a:t>ССКМ;</a:t>
            </a:r>
          </a:p>
          <a:p>
            <a:pPr>
              <a:buFont typeface="Wingdings" charset="2"/>
              <a:buChar char="ü"/>
            </a:pPr>
            <a:r>
              <a:rPr lang="en-US" sz="1800" dirty="0"/>
              <a:t>EC and certain member States – Large Civil Aircraft (2011): </a:t>
            </a:r>
            <a:r>
              <a:rPr lang="ru-RU" sz="1800" dirty="0"/>
              <a:t>определение понятия «общая инфраструктура», под которой понимается «инфраструктура, которая не предоставляется только единичному лицу или ограниченной группе лиц или в их пользу, но которая, напротив, доступна всем или почти всем лицам</a:t>
            </a:r>
            <a:r>
              <a:rPr lang="ru-RU" sz="1800" dirty="0" smtClean="0"/>
              <a:t>»; </a:t>
            </a:r>
          </a:p>
          <a:p>
            <a:pPr>
              <a:buFont typeface="Courier New"/>
              <a:buChar char="o"/>
            </a:pPr>
            <a:r>
              <a:rPr lang="ru-RU" sz="1800" dirty="0"/>
              <a:t>П</a:t>
            </a:r>
            <a:r>
              <a:rPr lang="ru-RU" sz="1800" dirty="0" smtClean="0"/>
              <a:t>латежи </a:t>
            </a:r>
            <a:r>
              <a:rPr lang="ru-RU" sz="1800" dirty="0"/>
              <a:t>правительства или иного публичного органа в механизмы финансирования или через частное лицо (через доверенность или поручение)</a:t>
            </a:r>
            <a:r>
              <a:rPr lang="ru-RU" sz="1800" dirty="0" smtClean="0"/>
              <a:t>;</a:t>
            </a:r>
          </a:p>
          <a:p>
            <a:pPr lvl="0">
              <a:buFont typeface="Courier New"/>
              <a:buChar char="o"/>
            </a:pPr>
            <a:r>
              <a:rPr lang="ru-RU" sz="1800" dirty="0"/>
              <a:t>П</a:t>
            </a:r>
            <a:r>
              <a:rPr lang="ru-RU" sz="1800" dirty="0" smtClean="0"/>
              <a:t>оддержка </a:t>
            </a:r>
            <a:r>
              <a:rPr lang="ru-RU" sz="1800" dirty="0"/>
              <a:t>доходов и цен;</a:t>
            </a:r>
          </a:p>
          <a:p>
            <a:pPr>
              <a:buFont typeface="Wingdings" charset="2"/>
              <a:buChar char="ü"/>
            </a:pPr>
            <a:r>
              <a:rPr lang="ru-RU" sz="1800" dirty="0"/>
              <a:t>С</a:t>
            </a:r>
            <a:r>
              <a:rPr lang="ru-RU" sz="1800" dirty="0" smtClean="0"/>
              <a:t>т</a:t>
            </a:r>
            <a:r>
              <a:rPr lang="ru-RU" sz="1800" dirty="0"/>
              <a:t>. 1.1(а)(2) относится к «любой форме поддержки доходов и цен по смыслу ст. </a:t>
            </a:r>
            <a:r>
              <a:rPr lang="en-US" sz="1800" dirty="0"/>
              <a:t>XVI </a:t>
            </a:r>
            <a:r>
              <a:rPr lang="ru-RU" sz="1800" dirty="0"/>
              <a:t>ГАТТ 1994</a:t>
            </a:r>
            <a:r>
              <a:rPr lang="ru-RU" sz="1800" dirty="0" smtClean="0"/>
              <a:t>».  </a:t>
            </a:r>
          </a:p>
          <a:p>
            <a:pPr>
              <a:buFont typeface="Courier New"/>
              <a:buChar char="o"/>
            </a:pPr>
            <a:endParaRPr lang="ru-RU" sz="1800" dirty="0"/>
          </a:p>
        </p:txBody>
      </p:sp>
      <p:sp>
        <p:nvSpPr>
          <p:cNvPr id="6" name="Slide Number Placeholder 5"/>
          <p:cNvSpPr>
            <a:spLocks noGrp="1"/>
          </p:cNvSpPr>
          <p:nvPr>
            <p:ph type="sldNum" sz="quarter" idx="11"/>
          </p:nvPr>
        </p:nvSpPr>
        <p:spPr/>
        <p:txBody>
          <a:bodyPr/>
          <a:lstStyle/>
          <a:p>
            <a:fld id="{906785E3-84EE-4EB7-80F5-7D7C537A6051}" type="slidenum">
              <a:rPr lang="ru-RU" smtClean="0"/>
              <a:t>9</a:t>
            </a:fld>
            <a:endParaRPr lang="ru-RU"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ks1">
  <a:themeElements>
    <a:clrScheme name="PRINT DEFAULT TEMPLATE 1">
      <a:dk1>
        <a:srgbClr val="3C230A"/>
      </a:dk1>
      <a:lt1>
        <a:srgbClr val="FFFFFF"/>
      </a:lt1>
      <a:dk2>
        <a:srgbClr val="00A3DF"/>
      </a:dk2>
      <a:lt2>
        <a:srgbClr val="98D5E8"/>
      </a:lt2>
      <a:accent1>
        <a:srgbClr val="004246"/>
      </a:accent1>
      <a:accent2>
        <a:srgbClr val="407174"/>
      </a:accent2>
      <a:accent3>
        <a:srgbClr val="FFFFFF"/>
      </a:accent3>
      <a:accent4>
        <a:srgbClr val="321C07"/>
      </a:accent4>
      <a:accent5>
        <a:srgbClr val="AAB0B0"/>
      </a:accent5>
      <a:accent6>
        <a:srgbClr val="396668"/>
      </a:accent6>
      <a:hlink>
        <a:srgbClr val="80A1A3"/>
      </a:hlink>
      <a:folHlink>
        <a:srgbClr val="BFD0D1"/>
      </a:folHlink>
    </a:clrScheme>
    <a:fontScheme name="PRINT DEFAULT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RINT DEFAULT TEMPLATE 1">
        <a:dk1>
          <a:srgbClr val="3C230A"/>
        </a:dk1>
        <a:lt1>
          <a:srgbClr val="FFFFFF"/>
        </a:lt1>
        <a:dk2>
          <a:srgbClr val="00A3DF"/>
        </a:dk2>
        <a:lt2>
          <a:srgbClr val="98D5E8"/>
        </a:lt2>
        <a:accent1>
          <a:srgbClr val="004246"/>
        </a:accent1>
        <a:accent2>
          <a:srgbClr val="407174"/>
        </a:accent2>
        <a:accent3>
          <a:srgbClr val="FFFFFF"/>
        </a:accent3>
        <a:accent4>
          <a:srgbClr val="321C07"/>
        </a:accent4>
        <a:accent5>
          <a:srgbClr val="AAB0B0"/>
        </a:accent5>
        <a:accent6>
          <a:srgbClr val="396668"/>
        </a:accent6>
        <a:hlink>
          <a:srgbClr val="80A1A3"/>
        </a:hlink>
        <a:folHlink>
          <a:srgbClr val="BFD0D1"/>
        </a:folHlink>
      </a:clrScheme>
      <a:clrMap bg1="lt1" tx1="dk1" bg2="lt2" tx2="dk2" accent1="accent1" accent2="accent2" accent3="accent3" accent4="accent4" accent5="accent5" accent6="accent6" hlink="hlink" folHlink="folHlink"/>
    </a:extraClrScheme>
    <a:extraClrScheme>
      <a:clrScheme name="PRINT DEFAULT TEMPLATE 2">
        <a:dk1>
          <a:srgbClr val="3C230A"/>
        </a:dk1>
        <a:lt1>
          <a:srgbClr val="FFFFFF"/>
        </a:lt1>
        <a:dk2>
          <a:srgbClr val="DF5600"/>
        </a:dk2>
        <a:lt2>
          <a:srgbClr val="EE7836"/>
        </a:lt2>
        <a:accent1>
          <a:srgbClr val="7C3302"/>
        </a:accent1>
        <a:accent2>
          <a:srgbClr val="9D6641"/>
        </a:accent2>
        <a:accent3>
          <a:srgbClr val="FFFFFF"/>
        </a:accent3>
        <a:accent4>
          <a:srgbClr val="321C07"/>
        </a:accent4>
        <a:accent5>
          <a:srgbClr val="BFADAA"/>
        </a:accent5>
        <a:accent6>
          <a:srgbClr val="8E5C3A"/>
        </a:accent6>
        <a:hlink>
          <a:srgbClr val="BE9981"/>
        </a:hlink>
        <a:folHlink>
          <a:srgbClr val="E5D6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PRINT TEMPLATE</Template>
  <TotalTime>1</TotalTime>
  <Words>4110</Words>
  <Application>Microsoft Office PowerPoint</Application>
  <PresentationFormat>Экран (4:3)</PresentationFormat>
  <Paragraphs>251</Paragraphs>
  <Slides>32</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32</vt:i4>
      </vt:variant>
    </vt:vector>
  </HeadingPairs>
  <TitlesOfParts>
    <vt:vector size="33" baseType="lpstr">
      <vt:lpstr>ks1</vt:lpstr>
      <vt:lpstr>Субсидии в праве ВТО</vt:lpstr>
      <vt:lpstr>Содержание</vt:lpstr>
      <vt:lpstr>Содержание</vt:lpstr>
      <vt:lpstr>Нормы права ВТО о субсидиях и субсидированной торговле</vt:lpstr>
      <vt:lpstr>Понятие субсидии в праве ВТО (1)</vt:lpstr>
      <vt:lpstr>Понятие субсидии в праве ВТО (2)</vt:lpstr>
      <vt:lpstr>Финансовый вклад (1) </vt:lpstr>
      <vt:lpstr>Финансовый вклад (2)</vt:lpstr>
      <vt:lpstr>Финансовый вклад (3)</vt:lpstr>
      <vt:lpstr>Финансовый вклад правительства</vt:lpstr>
      <vt:lpstr>Финансовый вклад, предоставляющий преимущество (1) </vt:lpstr>
      <vt:lpstr>Финансовый вклад, предоставляющий преимущество (2) </vt:lpstr>
      <vt:lpstr>Требование «специфичности» субсидии (1)</vt:lpstr>
      <vt:lpstr>Требование «специфичности» субсидии (2)</vt:lpstr>
      <vt:lpstr>Виды субсидий с точки зрения права ВТО</vt:lpstr>
      <vt:lpstr>Запрещенные субсидии</vt:lpstr>
      <vt:lpstr>Многосторонние инструменты в случае применения запрещенных субсидий (1) </vt:lpstr>
      <vt:lpstr>Многосторонние инструменты в случае применения запрещенных субсидий (2) </vt:lpstr>
      <vt:lpstr>Субсидии, дающие основания для применения мер </vt:lpstr>
      <vt:lpstr>Многосторонние инструменты в случае применения субсидий, дающих основания для применения мер (1) </vt:lpstr>
      <vt:lpstr>Многосторонние инструменты в случае применения субсидий, дающих основания для применения мер (2) </vt:lpstr>
      <vt:lpstr>Субсидии, не дающие основания для применения мер </vt:lpstr>
      <vt:lpstr>Компенсационные меры </vt:lpstr>
      <vt:lpstr>Условия для введения компенсационных пошлин </vt:lpstr>
      <vt:lpstr>Компенсационное расследование (1)</vt:lpstr>
      <vt:lpstr>Компенсационное расследование (2)</vt:lpstr>
      <vt:lpstr>Компенсационное расследование (3)</vt:lpstr>
      <vt:lpstr>Применение компенсационных мер (1)</vt:lpstr>
      <vt:lpstr>Применение компенсационных мер (2)</vt:lpstr>
      <vt:lpstr>Применение компенсационных мер (3)</vt:lpstr>
      <vt:lpstr>Применение компенсационных мер (4)</vt:lpstr>
      <vt:lpstr>Статистика</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WORKSHOP ON INTERNATIONAL INVESTMENT POLICIES, INVESTMENT PROMOTION STRATEGIES AND SUSTAINABLE DEVELOPMENT   Casablanca, Morocco, 19-23 November 2012</dc:title>
  <dc:creator>K&amp;S Author</dc:creator>
  <cp:lastModifiedBy>XSAQ</cp:lastModifiedBy>
  <cp:revision>2</cp:revision>
  <dcterms:created xsi:type="dcterms:W3CDTF">2015-10-22T18:38:08Z</dcterms:created>
  <dcterms:modified xsi:type="dcterms:W3CDTF">2021-03-01T09:24:27Z</dcterms:modified>
  <cp:version>0</cp:version>
</cp:coreProperties>
</file>